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4"/>
  </p:notesMasterIdLst>
  <p:handoutMasterIdLst>
    <p:handoutMasterId r:id="rId125"/>
  </p:handoutMasterIdLst>
  <p:sldIdLst>
    <p:sldId id="256" r:id="rId2"/>
    <p:sldId id="329" r:id="rId3"/>
    <p:sldId id="330" r:id="rId4"/>
    <p:sldId id="331" r:id="rId5"/>
    <p:sldId id="372" r:id="rId6"/>
    <p:sldId id="373" r:id="rId7"/>
    <p:sldId id="374" r:id="rId8"/>
    <p:sldId id="332" r:id="rId9"/>
    <p:sldId id="375" r:id="rId10"/>
    <p:sldId id="333" r:id="rId11"/>
    <p:sldId id="334" r:id="rId12"/>
    <p:sldId id="335" r:id="rId13"/>
    <p:sldId id="336" r:id="rId14"/>
    <p:sldId id="337" r:id="rId15"/>
    <p:sldId id="346" r:id="rId16"/>
    <p:sldId id="338" r:id="rId17"/>
    <p:sldId id="339" r:id="rId18"/>
    <p:sldId id="340" r:id="rId19"/>
    <p:sldId id="341" r:id="rId20"/>
    <p:sldId id="342" r:id="rId21"/>
    <p:sldId id="343" r:id="rId22"/>
    <p:sldId id="344" r:id="rId23"/>
    <p:sldId id="345" r:id="rId24"/>
    <p:sldId id="376" r:id="rId25"/>
    <p:sldId id="277" r:id="rId26"/>
    <p:sldId id="283" r:id="rId27"/>
    <p:sldId id="278" r:id="rId28"/>
    <p:sldId id="377" r:id="rId29"/>
    <p:sldId id="279" r:id="rId30"/>
    <p:sldId id="280" r:id="rId31"/>
    <p:sldId id="281" r:id="rId32"/>
    <p:sldId id="282" r:id="rId33"/>
    <p:sldId id="284" r:id="rId34"/>
    <p:sldId id="378" r:id="rId35"/>
    <p:sldId id="285" r:id="rId36"/>
    <p:sldId id="324" r:id="rId37"/>
    <p:sldId id="288" r:id="rId38"/>
    <p:sldId id="286" r:id="rId39"/>
    <p:sldId id="287" r:id="rId40"/>
    <p:sldId id="325" r:id="rId41"/>
    <p:sldId id="347" r:id="rId42"/>
    <p:sldId id="348" r:id="rId43"/>
    <p:sldId id="349" r:id="rId44"/>
    <p:sldId id="289" r:id="rId45"/>
    <p:sldId id="292" r:id="rId46"/>
    <p:sldId id="293" r:id="rId47"/>
    <p:sldId id="294" r:id="rId48"/>
    <p:sldId id="295" r:id="rId49"/>
    <p:sldId id="296" r:id="rId50"/>
    <p:sldId id="297" r:id="rId51"/>
    <p:sldId id="351" r:id="rId52"/>
    <p:sldId id="298" r:id="rId53"/>
    <p:sldId id="299" r:id="rId54"/>
    <p:sldId id="300" r:id="rId55"/>
    <p:sldId id="301" r:id="rId56"/>
    <p:sldId id="302" r:id="rId57"/>
    <p:sldId id="357" r:id="rId58"/>
    <p:sldId id="354" r:id="rId59"/>
    <p:sldId id="355" r:id="rId60"/>
    <p:sldId id="356" r:id="rId61"/>
    <p:sldId id="367" r:id="rId62"/>
    <p:sldId id="358" r:id="rId63"/>
    <p:sldId id="320" r:id="rId64"/>
    <p:sldId id="350" r:id="rId65"/>
    <p:sldId id="353" r:id="rId66"/>
    <p:sldId id="322" r:id="rId67"/>
    <p:sldId id="364" r:id="rId68"/>
    <p:sldId id="321" r:id="rId69"/>
    <p:sldId id="323" r:id="rId70"/>
    <p:sldId id="366" r:id="rId71"/>
    <p:sldId id="368" r:id="rId72"/>
    <p:sldId id="369" r:id="rId73"/>
    <p:sldId id="371" r:id="rId74"/>
    <p:sldId id="370" r:id="rId75"/>
    <p:sldId id="359" r:id="rId76"/>
    <p:sldId id="360" r:id="rId77"/>
    <p:sldId id="361" r:id="rId78"/>
    <p:sldId id="382" r:id="rId79"/>
    <p:sldId id="383" r:id="rId80"/>
    <p:sldId id="365" r:id="rId81"/>
    <p:sldId id="379" r:id="rId82"/>
    <p:sldId id="380" r:id="rId83"/>
    <p:sldId id="381" r:id="rId84"/>
    <p:sldId id="384" r:id="rId85"/>
    <p:sldId id="385" r:id="rId86"/>
    <p:sldId id="386" r:id="rId87"/>
    <p:sldId id="387" r:id="rId88"/>
    <p:sldId id="388" r:id="rId89"/>
    <p:sldId id="389" r:id="rId90"/>
    <p:sldId id="390" r:id="rId91"/>
    <p:sldId id="391" r:id="rId92"/>
    <p:sldId id="392" r:id="rId93"/>
    <p:sldId id="393" r:id="rId94"/>
    <p:sldId id="394" r:id="rId95"/>
    <p:sldId id="395" r:id="rId96"/>
    <p:sldId id="396" r:id="rId97"/>
    <p:sldId id="397" r:id="rId98"/>
    <p:sldId id="398" r:id="rId99"/>
    <p:sldId id="399" r:id="rId100"/>
    <p:sldId id="400" r:id="rId101"/>
    <p:sldId id="401" r:id="rId102"/>
    <p:sldId id="402" r:id="rId103"/>
    <p:sldId id="403" r:id="rId104"/>
    <p:sldId id="404" r:id="rId105"/>
    <p:sldId id="405" r:id="rId106"/>
    <p:sldId id="362" r:id="rId107"/>
    <p:sldId id="304" r:id="rId108"/>
    <p:sldId id="305" r:id="rId109"/>
    <p:sldId id="306" r:id="rId110"/>
    <p:sldId id="307" r:id="rId111"/>
    <p:sldId id="308" r:id="rId112"/>
    <p:sldId id="309" r:id="rId113"/>
    <p:sldId id="310" r:id="rId114"/>
    <p:sldId id="311" r:id="rId115"/>
    <p:sldId id="312" r:id="rId116"/>
    <p:sldId id="313" r:id="rId117"/>
    <p:sldId id="314" r:id="rId118"/>
    <p:sldId id="315" r:id="rId119"/>
    <p:sldId id="316" r:id="rId120"/>
    <p:sldId id="317" r:id="rId121"/>
    <p:sldId id="318" r:id="rId122"/>
    <p:sldId id="319" r:id="rId123"/>
  </p:sldIdLst>
  <p:sldSz cx="9144000" cy="6858000" type="screen4x3"/>
  <p:notesSz cx="9229725" cy="70008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33" autoAdjust="0"/>
    <p:restoredTop sz="78705" autoAdjust="0"/>
  </p:normalViewPr>
  <p:slideViewPr>
    <p:cSldViewPr>
      <p:cViewPr varScale="1">
        <p:scale>
          <a:sx n="72" d="100"/>
          <a:sy n="72" d="100"/>
        </p:scale>
        <p:origin x="-1926" y="2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999548" cy="3504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28085" y="1"/>
            <a:ext cx="3999548" cy="3504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2D050E-68A7-4BF6-AD9D-1C7A44A395DD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649266"/>
            <a:ext cx="3999548" cy="3504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28085" y="6649266"/>
            <a:ext cx="3999548" cy="3504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1C81D9-15D7-4112-A060-F6577A2F8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210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999548" cy="350044"/>
          </a:xfrm>
          <a:prstGeom prst="rect">
            <a:avLst/>
          </a:prstGeom>
        </p:spPr>
        <p:txBody>
          <a:bodyPr vert="horz" lIns="92738" tIns="46369" rIns="92738" bIns="4636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28042" y="0"/>
            <a:ext cx="3999548" cy="350044"/>
          </a:xfrm>
          <a:prstGeom prst="rect">
            <a:avLst/>
          </a:prstGeom>
        </p:spPr>
        <p:txBody>
          <a:bodyPr vert="horz" lIns="92738" tIns="46369" rIns="92738" bIns="46369" rtlCol="0"/>
          <a:lstStyle>
            <a:lvl1pPr algn="r">
              <a:defRPr sz="1200"/>
            </a:lvl1pPr>
          </a:lstStyle>
          <a:p>
            <a:fld id="{346C757F-8E6F-4388-B04F-98E120A4A3FC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5438" y="525463"/>
            <a:ext cx="3498850" cy="2624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738" tIns="46369" rIns="92738" bIns="4636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2973" y="3325416"/>
            <a:ext cx="7383780" cy="3150394"/>
          </a:xfrm>
          <a:prstGeom prst="rect">
            <a:avLst/>
          </a:prstGeom>
        </p:spPr>
        <p:txBody>
          <a:bodyPr vert="horz" lIns="92738" tIns="46369" rIns="92738" bIns="4636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649616"/>
            <a:ext cx="3999548" cy="350044"/>
          </a:xfrm>
          <a:prstGeom prst="rect">
            <a:avLst/>
          </a:prstGeom>
        </p:spPr>
        <p:txBody>
          <a:bodyPr vert="horz" lIns="92738" tIns="46369" rIns="92738" bIns="4636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28042" y="6649616"/>
            <a:ext cx="3999548" cy="350044"/>
          </a:xfrm>
          <a:prstGeom prst="rect">
            <a:avLst/>
          </a:prstGeom>
        </p:spPr>
        <p:txBody>
          <a:bodyPr vert="horz" lIns="92738" tIns="46369" rIns="92738" bIns="46369" rtlCol="0" anchor="b"/>
          <a:lstStyle>
            <a:lvl1pPr algn="r">
              <a:defRPr sz="1200"/>
            </a:lvl1pPr>
          </a:lstStyle>
          <a:p>
            <a:fld id="{4A48ABE3-AAC7-446F-BC4B-9C6CAE8F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08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8ABE3-AAC7-446F-BC4B-9C6CAE8F49B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231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8ABE3-AAC7-446F-BC4B-9C6CAE8F49B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04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8ABE3-AAC7-446F-BC4B-9C6CAE8F49B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035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8ABE3-AAC7-446F-BC4B-9C6CAE8F49B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36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fld id="{E820A771-8B3E-4BE1-A7E6-B6C2E6A656A2}" type="datetime1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fld id="{DF43637C-DFDA-4D48-8BAD-E22581FA05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2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555B-A913-47C2-815D-FFEEC9F1344F}" type="datetime1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38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6A207-1962-4FD5-8FA4-49017E3AFF08}" type="datetime1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61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4C94F-FA36-4542-90AC-05B517A96965}" type="datetime1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69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6286E-D538-4C32-863A-BFE11AA382E4}" type="datetime1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23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A70BB-EA0D-4A4F-87CD-E642573953E4}" type="datetime1">
              <a:rPr lang="en-US" smtClean="0"/>
              <a:t>5/25/2016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36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F00E8-D1E2-4B2B-BD23-5DB0B74CD4B3}" type="datetime1">
              <a:rPr lang="en-US" smtClean="0"/>
              <a:t>5/25/2016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33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96898-C825-4192-863E-99B6DD94B6CB}" type="datetime1">
              <a:rPr lang="en-US" smtClean="0"/>
              <a:t>5/25/2016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311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9866E-919D-4DC5-9FEE-4E5C71B9F5A6}" type="datetime1">
              <a:rPr lang="en-US" smtClean="0"/>
              <a:t>5/25/2016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29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131FA-91F6-47EA-A3FB-4EA5E7F683F0}" type="datetime1">
              <a:rPr lang="en-US" smtClean="0"/>
              <a:t>5/25/2016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36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34227-4706-4F56-8E19-9E94D5BE047A}" type="datetime1">
              <a:rPr lang="en-US" smtClean="0"/>
              <a:t>5/25/2016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19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12837"/>
            <a:ext cx="8229600" cy="5211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2B1EFBAD-65B8-4099-8433-04365AC12FE4}" type="datetime1">
              <a:rPr lang="en-US" smtClean="0"/>
              <a:t>5/25/2016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F43637C-DFDA-4D48-8BAD-E22581FA05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430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hyperlink" Target="http://benfry.com/salaryper/2010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finviz.com/map.ashx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Jaggies" TargetMode="External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ipedia.org/wiki/Spatial_anti-aliasing" TargetMode="Externa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pcmag.com/slideshow/story/315691/before-and-after-ios-7-what-s-differen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bignerdranch.com/blog/apple-design-goes-flat-with-ios-7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://developer.android.com/guide/topics/resources/animation-resource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://developer.android.com/guide/topics/graphics/prop-animation.html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mall_multiple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CS371m - Mobile Computing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2D Graphics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 Crash Course in Using (Android) 2D Graphics Libraries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01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Joseph </a:t>
            </a:r>
            <a:r>
              <a:rPr lang="en-US" dirty="0" err="1" smtClean="0"/>
              <a:t>Minard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Napoleon's Invasion of Russia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452" y="1341437"/>
            <a:ext cx="8229600" cy="5211763"/>
          </a:xfrm>
        </p:spPr>
        <p:txBody>
          <a:bodyPr/>
          <a:lstStyle/>
          <a:p>
            <a:r>
              <a:rPr lang="en-US" dirty="0" smtClean="0"/>
              <a:t>Location, size of army, data, temperature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10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4" y="1981200"/>
            <a:ext cx="9107496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1365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 Button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2667000" cy="5211763"/>
          </a:xfrm>
        </p:spPr>
        <p:txBody>
          <a:bodyPr/>
          <a:lstStyle/>
          <a:p>
            <a:r>
              <a:rPr lang="en-US" dirty="0" smtClean="0"/>
              <a:t>x is private</a:t>
            </a:r>
          </a:p>
          <a:p>
            <a:r>
              <a:rPr lang="en-US" dirty="0" smtClean="0"/>
              <a:t>no methods to access or alter x</a:t>
            </a:r>
          </a:p>
          <a:p>
            <a:r>
              <a:rPr lang="en-US" dirty="0" smtClean="0"/>
              <a:t>YIKES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100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904378"/>
            <a:ext cx="7467600" cy="59536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55794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final is safe, right????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String fields in Java 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101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1828800"/>
            <a:ext cx="13508185" cy="175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990600" y="1828800"/>
            <a:ext cx="18288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3607901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25924"/>
            <a:ext cx="5905500" cy="324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11181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of </a:t>
            </a:r>
            <a:r>
              <a:rPr lang="en-US" dirty="0" err="1" smtClean="0"/>
              <a:t>changeString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We are good right?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102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26" y="1524000"/>
            <a:ext cx="12754764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44090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 the Humanity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103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55" y="1265093"/>
            <a:ext cx="9135683" cy="4754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762000" y="2819400"/>
            <a:ext cx="8839200" cy="1828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96286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104</a:t>
            </a:fld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95400"/>
            <a:ext cx="9200693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762000" y="1295400"/>
            <a:ext cx="18288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257800" y="1638300"/>
            <a:ext cx="18288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209309" y="3505200"/>
            <a:ext cx="18288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607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105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9036132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911658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rendering with complex calculations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Complex Graphics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Don't want apps to become unresponsive</a:t>
            </a:r>
          </a:p>
          <a:p>
            <a:r>
              <a:rPr lang="en-US" dirty="0" smtClean="0"/>
              <a:t>If complex graphics or animation use </a:t>
            </a:r>
            <a:r>
              <a:rPr lang="en-US" dirty="0" err="1" smtClean="0"/>
              <a:t>SurfaceView</a:t>
            </a:r>
            <a:r>
              <a:rPr lang="en-US" dirty="0" smtClean="0"/>
              <a:t> class</a:t>
            </a:r>
          </a:p>
          <a:p>
            <a:r>
              <a:rPr lang="en-US" dirty="0" smtClean="0"/>
              <a:t>Main view not waiting on </a:t>
            </a:r>
            <a:r>
              <a:rPr lang="en-US" dirty="0" err="1" smtClean="0"/>
              <a:t>onDraw</a:t>
            </a:r>
            <a:r>
              <a:rPr lang="en-US" dirty="0" smtClean="0"/>
              <a:t> to finish</a:t>
            </a:r>
          </a:p>
          <a:p>
            <a:r>
              <a:rPr lang="en-US" dirty="0" smtClean="0"/>
              <a:t>secondary thread with reference to </a:t>
            </a:r>
            <a:r>
              <a:rPr lang="en-US" dirty="0" err="1" smtClean="0"/>
              <a:t>SurfaceView</a:t>
            </a:r>
            <a:endParaRPr lang="en-US" dirty="0" smtClean="0"/>
          </a:p>
          <a:p>
            <a:r>
              <a:rPr lang="en-US" dirty="0" err="1" smtClean="0"/>
              <a:t>SrufaceView</a:t>
            </a:r>
            <a:r>
              <a:rPr lang="en-US" dirty="0" smtClean="0"/>
              <a:t> draws and when done display result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25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</a:t>
            </a:r>
            <a:r>
              <a:rPr lang="en-US" dirty="0" err="1" smtClean="0"/>
              <a:t>SurfaceView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extend </a:t>
            </a:r>
            <a:r>
              <a:rPr lang="en-US" dirty="0" err="1" smtClean="0"/>
              <a:t>SurfaceView</a:t>
            </a:r>
            <a:r>
              <a:rPr lang="en-US" dirty="0" smtClean="0"/>
              <a:t> </a:t>
            </a:r>
          </a:p>
          <a:p>
            <a:r>
              <a:rPr lang="en-US" dirty="0" smtClean="0"/>
              <a:t>implement </a:t>
            </a:r>
            <a:r>
              <a:rPr lang="en-US" dirty="0" err="1" smtClean="0"/>
              <a:t>SurfaceHolder.Callback</a:t>
            </a:r>
            <a:endParaRPr lang="en-US" dirty="0" smtClean="0"/>
          </a:p>
          <a:p>
            <a:pPr lvl="1"/>
            <a:r>
              <a:rPr lang="en-US" dirty="0" smtClean="0"/>
              <a:t>methods to notify main View when </a:t>
            </a:r>
            <a:r>
              <a:rPr lang="en-US" dirty="0" err="1" smtClean="0"/>
              <a:t>SurfaceView</a:t>
            </a:r>
            <a:r>
              <a:rPr lang="en-US" dirty="0" smtClean="0"/>
              <a:t> is created, changed or destroyed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8418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0437"/>
            <a:ext cx="8229600" cy="5211763"/>
          </a:xfrm>
        </p:spPr>
        <p:txBody>
          <a:bodyPr/>
          <a:lstStyle/>
          <a:p>
            <a:r>
              <a:rPr lang="en-US" dirty="0" smtClean="0"/>
              <a:t>Static Screen</a:t>
            </a:r>
          </a:p>
          <a:p>
            <a:r>
              <a:rPr lang="en-US" dirty="0" smtClean="0"/>
              <a:t>continuously draw several hundred small rectangles (points, with stroke = 10)</a:t>
            </a:r>
          </a:p>
          <a:p>
            <a:pPr lvl="1"/>
            <a:r>
              <a:rPr lang="en-US" dirty="0" smtClean="0"/>
              <a:t>slowly fill screen and then keep changing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109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409122"/>
            <a:ext cx="7105650" cy="323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609600" y="5715000"/>
            <a:ext cx="1524000" cy="38100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356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John Snow - Deaths from Cholera, 1854 Broad Street Outbreak (The Ghost Map)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11</a:t>
            </a:fld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47799"/>
            <a:ext cx="8915400" cy="5347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891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Implement </a:t>
            </a:r>
            <a:r>
              <a:rPr lang="en-US" dirty="0" err="1" smtClean="0"/>
              <a:t>SurfaceHolder.Callback</a:t>
            </a:r>
            <a:r>
              <a:rPr lang="en-US" dirty="0" smtClean="0"/>
              <a:t> 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110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799"/>
            <a:ext cx="8839200" cy="4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152400" y="4495800"/>
            <a:ext cx="7010400" cy="17526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77162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Prevent Runaway Threads!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111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66800"/>
            <a:ext cx="8305800" cy="5089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94147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Inner Class for Thread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112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538" y="990600"/>
            <a:ext cx="7067550" cy="553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595099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52599"/>
            <a:ext cx="8763000" cy="3649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Method in </a:t>
            </a:r>
            <a:r>
              <a:rPr lang="en-US" dirty="0" err="1" smtClean="0"/>
              <a:t>StaticThread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113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352801" y="1600200"/>
            <a:ext cx="1752599" cy="99060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4462889" y="4419600"/>
            <a:ext cx="1800639" cy="91440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397921" y="5334000"/>
            <a:ext cx="3731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Standard Approach for </a:t>
            </a:r>
            <a:br>
              <a:rPr lang="en-US" sz="2800" dirty="0" smtClean="0"/>
            </a:br>
            <a:r>
              <a:rPr lang="en-US" sz="2800" dirty="0" smtClean="0"/>
              <a:t>Drawing on </a:t>
            </a:r>
            <a:r>
              <a:rPr lang="en-US" sz="2800" dirty="0" err="1" smtClean="0"/>
              <a:t>SurfaceView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1371600" y="2819400"/>
            <a:ext cx="7467600" cy="160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0508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run()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4724400" cy="5211763"/>
          </a:xfrm>
        </p:spPr>
        <p:txBody>
          <a:bodyPr/>
          <a:lstStyle/>
          <a:p>
            <a:r>
              <a:rPr lang="en-US" dirty="0" smtClean="0"/>
              <a:t>Pronounced flicker and jitter</a:t>
            </a:r>
          </a:p>
          <a:p>
            <a:r>
              <a:rPr lang="en-US" dirty="0" smtClean="0"/>
              <a:t>Double buffer under the hood</a:t>
            </a:r>
          </a:p>
          <a:p>
            <a:r>
              <a:rPr lang="en-US" dirty="0" smtClean="0"/>
              <a:t>We are drawing on two different Bitmaps</a:t>
            </a:r>
          </a:p>
          <a:p>
            <a:r>
              <a:rPr lang="en-US" dirty="0" smtClean="0"/>
              <a:t>Canvas does drawing onto Bitmap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114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990600"/>
            <a:ext cx="3429000" cy="565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02255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 Flicker / Jitter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4419600" cy="5211763"/>
          </a:xfrm>
        </p:spPr>
        <p:txBody>
          <a:bodyPr/>
          <a:lstStyle/>
          <a:p>
            <a:r>
              <a:rPr lang="en-US" dirty="0" smtClean="0"/>
              <a:t>If we draw background each "frame" then we don't redraw previous rectangles</a:t>
            </a:r>
          </a:p>
          <a:p>
            <a:r>
              <a:rPr lang="en-US" dirty="0" smtClean="0"/>
              <a:t>How about "saving" all the data?</a:t>
            </a:r>
          </a:p>
          <a:p>
            <a:pPr lvl="1"/>
            <a:r>
              <a:rPr lang="en-US" dirty="0" smtClean="0"/>
              <a:t>points, colors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115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0322" y="990600"/>
            <a:ext cx="3467100" cy="566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57150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Recall two approaches:</a:t>
            </a:r>
          </a:p>
          <a:p>
            <a:pPr lvl="1"/>
            <a:r>
              <a:rPr lang="en-US" dirty="0" smtClean="0"/>
              <a:t>draw on UI thread by overriding </a:t>
            </a:r>
            <a:r>
              <a:rPr lang="en-US" dirty="0" err="1" smtClean="0"/>
              <a:t>onDraw</a:t>
            </a:r>
            <a:endParaRPr lang="en-US" dirty="0" smtClean="0"/>
          </a:p>
          <a:p>
            <a:pPr lvl="2"/>
            <a:r>
              <a:rPr lang="en-US" dirty="0" smtClean="0"/>
              <a:t>create custom View (tutorial 4)</a:t>
            </a:r>
          </a:p>
          <a:p>
            <a:pPr lvl="2"/>
            <a:r>
              <a:rPr lang="en-US" dirty="0" smtClean="0"/>
              <a:t>okay if not a lot of drawing</a:t>
            </a:r>
          </a:p>
          <a:p>
            <a:pPr lvl="1"/>
            <a:r>
              <a:rPr lang="en-US" dirty="0" smtClean="0"/>
              <a:t>must keep UI thread responsive</a:t>
            </a:r>
          </a:p>
          <a:p>
            <a:pPr lvl="2"/>
            <a:r>
              <a:rPr lang="en-US" dirty="0" smtClean="0"/>
              <a:t>complex drawing or animations using </a:t>
            </a:r>
            <a:r>
              <a:rPr lang="en-US" dirty="0" err="1" smtClean="0"/>
              <a:t>SurfaceView</a:t>
            </a:r>
            <a:endParaRPr lang="en-US" dirty="0" smtClean="0"/>
          </a:p>
          <a:p>
            <a:r>
              <a:rPr lang="en-US" dirty="0" smtClean="0"/>
              <a:t>Third approach, possible variation on the above two approaches</a:t>
            </a:r>
          </a:p>
          <a:p>
            <a:pPr lvl="1"/>
            <a:r>
              <a:rPr lang="en-US" dirty="0" smtClean="0"/>
              <a:t>maintain a separate Bitmap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84150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Separate Bitmap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StaticThread</a:t>
            </a:r>
            <a:r>
              <a:rPr lang="en-US" dirty="0" smtClean="0"/>
              <a:t> has a Bitmap instance </a:t>
            </a:r>
            <a:r>
              <a:rPr lang="en-US" dirty="0" err="1" smtClean="0"/>
              <a:t>var</a:t>
            </a:r>
            <a:endParaRPr lang="en-US" dirty="0" smtClean="0"/>
          </a:p>
          <a:p>
            <a:r>
              <a:rPr lang="en-US" dirty="0" smtClean="0"/>
              <a:t>Initialize in constructor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117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667000"/>
            <a:ext cx="8505486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13036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Updates to Bitmap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118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1219200"/>
            <a:ext cx="76130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5257800" y="2133600"/>
            <a:ext cx="1752598" cy="68580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5105400" y="4114800"/>
            <a:ext cx="1905000" cy="114300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040217" y="794772"/>
            <a:ext cx="196239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Create a </a:t>
            </a:r>
          </a:p>
          <a:p>
            <a:r>
              <a:rPr lang="en-US" sz="2800" dirty="0" smtClean="0"/>
              <a:t>Canvas to</a:t>
            </a:r>
            <a:br>
              <a:rPr lang="en-US" sz="2800" dirty="0" smtClean="0"/>
            </a:br>
            <a:r>
              <a:rPr lang="en-US" sz="2800" dirty="0" smtClean="0"/>
              <a:t>draw on </a:t>
            </a:r>
          </a:p>
          <a:p>
            <a:r>
              <a:rPr lang="en-US" sz="2800" dirty="0" smtClean="0"/>
              <a:t>the  Bitmap </a:t>
            </a:r>
          </a:p>
          <a:p>
            <a:r>
              <a:rPr lang="en-US" sz="2800" dirty="0" smtClean="0"/>
              <a:t>we</a:t>
            </a:r>
            <a:r>
              <a:rPr lang="en-US" sz="2800" dirty="0"/>
              <a:t> </a:t>
            </a:r>
            <a:r>
              <a:rPr lang="en-US" sz="2800" dirty="0" smtClean="0"/>
              <a:t>are </a:t>
            </a:r>
          </a:p>
          <a:p>
            <a:r>
              <a:rPr lang="en-US" sz="2800" dirty="0" smtClean="0"/>
              <a:t>saving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7071109" y="4199864"/>
            <a:ext cx="198573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When done</a:t>
            </a:r>
            <a:br>
              <a:rPr lang="en-US" sz="2800" dirty="0" smtClean="0"/>
            </a:br>
            <a:r>
              <a:rPr lang="en-US" sz="2800" dirty="0" smtClean="0"/>
              <a:t>drawing to</a:t>
            </a:r>
            <a:br>
              <a:rPr lang="en-US" sz="2800" dirty="0" smtClean="0"/>
            </a:br>
            <a:r>
              <a:rPr lang="en-US" sz="2800" dirty="0" smtClean="0"/>
              <a:t>Bitmap use</a:t>
            </a:r>
            <a:br>
              <a:rPr lang="en-US" sz="2800" dirty="0" smtClean="0"/>
            </a:br>
            <a:r>
              <a:rPr lang="en-US" sz="2800" dirty="0" err="1" smtClean="0"/>
              <a:t>SurfaceView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Canvas to</a:t>
            </a:r>
            <a:br>
              <a:rPr lang="en-US" sz="2800" dirty="0" smtClean="0"/>
            </a:br>
            <a:r>
              <a:rPr lang="en-US" sz="2800" dirty="0" smtClean="0"/>
              <a:t>draw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0029501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Alt Version of run()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12837"/>
            <a:ext cx="3429000" cy="5211763"/>
          </a:xfrm>
        </p:spPr>
        <p:txBody>
          <a:bodyPr/>
          <a:lstStyle/>
          <a:p>
            <a:r>
              <a:rPr lang="en-US" dirty="0" smtClean="0"/>
              <a:t>Flicker and jitter?</a:t>
            </a:r>
          </a:p>
          <a:p>
            <a:r>
              <a:rPr lang="en-US" dirty="0" smtClean="0"/>
              <a:t>Also possible to save Bitmap to file for later 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119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914400"/>
            <a:ext cx="3671272" cy="6004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7929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 Debris Plot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12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911554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834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6626" y="1219200"/>
            <a:ext cx="5797826" cy="52117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Frame based vs. Time based</a:t>
            </a:r>
          </a:p>
          <a:p>
            <a:r>
              <a:rPr lang="en-US" dirty="0" smtClean="0"/>
              <a:t>Frame based:</a:t>
            </a:r>
          </a:p>
          <a:p>
            <a:pPr lvl="1"/>
            <a:r>
              <a:rPr lang="en-US" dirty="0" smtClean="0"/>
              <a:t>update every frame</a:t>
            </a:r>
            <a:endParaRPr lang="en-US" dirty="0"/>
          </a:p>
          <a:p>
            <a:pPr lvl="1"/>
            <a:r>
              <a:rPr lang="en-US" dirty="0" smtClean="0"/>
              <a:t>simple, but difference in frame rates</a:t>
            </a:r>
          </a:p>
          <a:p>
            <a:r>
              <a:rPr lang="en-US" dirty="0" smtClean="0"/>
              <a:t>Time based</a:t>
            </a:r>
          </a:p>
          <a:p>
            <a:pPr lvl="1"/>
            <a:r>
              <a:rPr lang="en-US" dirty="0" smtClean="0"/>
              <a:t>update every frame but based on time elapsed since last frame</a:t>
            </a:r>
          </a:p>
          <a:p>
            <a:pPr lvl="1"/>
            <a:r>
              <a:rPr lang="en-US" dirty="0" smtClean="0"/>
              <a:t>more work, more accurate</a:t>
            </a:r>
          </a:p>
          <a:p>
            <a:pPr lvl="1"/>
            <a:r>
              <a:rPr lang="en-US" dirty="0" err="1" smtClean="0"/>
              <a:t>sdk</a:t>
            </a:r>
            <a:r>
              <a:rPr lang="en-US" dirty="0" smtClean="0"/>
              <a:t> example lunar lander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120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914400"/>
            <a:ext cx="3286125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63988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Checking Frame 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</a:t>
            </a:r>
            <a:r>
              <a:rPr lang="en-US" dirty="0" err="1" smtClean="0"/>
              <a:t>StaticView</a:t>
            </a:r>
            <a:endParaRPr lang="en-US" dirty="0" smtClean="0"/>
          </a:p>
          <a:p>
            <a:r>
              <a:rPr lang="en-US" dirty="0" smtClean="0"/>
              <a:t>Emulator 6-7 fps, </a:t>
            </a:r>
            <a:r>
              <a:rPr lang="en-US" dirty="0" err="1" smtClean="0"/>
              <a:t>dev</a:t>
            </a:r>
            <a:r>
              <a:rPr lang="en-US" dirty="0" smtClean="0"/>
              <a:t> phone 40 -45 fps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121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48603"/>
            <a:ext cx="8077200" cy="4561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423161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Frame 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Sleep after completing work in loop of run</a:t>
            </a:r>
          </a:p>
          <a:p>
            <a:r>
              <a:rPr lang="en-US" dirty="0" smtClean="0"/>
              <a:t>More complex than shown, use previous time and current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122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657600"/>
            <a:ext cx="7010400" cy="2539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5488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5791200" cy="5211763"/>
          </a:xfrm>
        </p:spPr>
        <p:txBody>
          <a:bodyPr/>
          <a:lstStyle/>
          <a:p>
            <a:r>
              <a:rPr lang="en-US" dirty="0" smtClean="0"/>
              <a:t>Ben Fry, one of the creators of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13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022" y="990600"/>
            <a:ext cx="2157879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200399"/>
            <a:ext cx="2714625" cy="3569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536" y="2196174"/>
            <a:ext cx="3173417" cy="459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241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Roads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14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" y="914400"/>
            <a:ext cx="9130145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311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Files on Disk - </a:t>
            </a:r>
            <a:r>
              <a:rPr lang="en-US" dirty="0" err="1" smtClean="0"/>
              <a:t>WinDirStats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167245"/>
            <a:ext cx="9472542" cy="5159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413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S&amp;P 500 Heat 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16</a:t>
            </a:fld>
            <a:endParaRPr lang="en-US"/>
          </a:p>
        </p:txBody>
      </p:sp>
      <p:pic>
        <p:nvPicPr>
          <p:cNvPr id="7170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25380"/>
            <a:ext cx="7848600" cy="5925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858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CS324E Heat 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35182"/>
            <a:ext cx="8658225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587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/>
          <a:lstStyle/>
          <a:p>
            <a:r>
              <a:rPr lang="en-US" dirty="0" smtClean="0"/>
              <a:t>CS324E </a:t>
            </a:r>
            <a:r>
              <a:rPr lang="en-US" dirty="0" err="1" smtClean="0"/>
              <a:t>Wator</a:t>
            </a:r>
            <a:r>
              <a:rPr lang="en-US" dirty="0" smtClean="0"/>
              <a:t>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18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85800"/>
            <a:ext cx="899160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828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066800"/>
            <a:ext cx="85725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11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Graphics Crash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5410200" cy="5211763"/>
          </a:xfrm>
        </p:spPr>
        <p:txBody>
          <a:bodyPr/>
          <a:lstStyle/>
          <a:p>
            <a:r>
              <a:rPr lang="en-US" dirty="0"/>
              <a:t>Render</a:t>
            </a:r>
          </a:p>
          <a:p>
            <a:pPr lvl="1"/>
            <a:r>
              <a:rPr lang="en-US" dirty="0"/>
              <a:t>Heating animal remains to extract </a:t>
            </a:r>
            <a:r>
              <a:rPr lang="en-US" dirty="0" smtClean="0"/>
              <a:t>fat</a:t>
            </a:r>
          </a:p>
          <a:p>
            <a:pPr lvl="1"/>
            <a:r>
              <a:rPr lang="en-US" dirty="0" smtClean="0"/>
              <a:t>OR</a:t>
            </a:r>
            <a:endParaRPr lang="en-US" dirty="0"/>
          </a:p>
          <a:p>
            <a:pPr lvl="1"/>
            <a:r>
              <a:rPr lang="en-US" dirty="0"/>
              <a:t>generating an image from a (mathematical) </a:t>
            </a:r>
            <a:r>
              <a:rPr lang="en-US" dirty="0" smtClean="0"/>
              <a:t>model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2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95400"/>
            <a:ext cx="2647950" cy="4842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733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Histogram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66798"/>
            <a:ext cx="7924800" cy="5737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959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Equalization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" y="990600"/>
            <a:ext cx="8793117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655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Revised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62891"/>
            <a:ext cx="8610600" cy="5754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49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648200" cy="309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544" y="0"/>
            <a:ext cx="4636490" cy="309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43637C-DFDA-4D48-8BAD-E22581FA054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182" y="3293341"/>
            <a:ext cx="4597924" cy="3063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742" y="3293341"/>
            <a:ext cx="4562292" cy="307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2993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2d graphics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3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Graphics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NOT the Java </a:t>
            </a:r>
            <a:r>
              <a:rPr lang="en-US" dirty="0" err="1" smtClean="0"/>
              <a:t>awt</a:t>
            </a:r>
            <a:r>
              <a:rPr lang="en-US" dirty="0" smtClean="0"/>
              <a:t> or swing packages</a:t>
            </a:r>
          </a:p>
          <a:p>
            <a:r>
              <a:rPr lang="en-US" dirty="0" smtClean="0"/>
              <a:t>custom set of classes</a:t>
            </a:r>
          </a:p>
          <a:p>
            <a:r>
              <a:rPr lang="en-US" dirty="0" smtClean="0"/>
              <a:t>Canvas: class that holds code for various "draw" methods</a:t>
            </a:r>
          </a:p>
          <a:p>
            <a:pPr lvl="1"/>
            <a:r>
              <a:rPr lang="en-US" dirty="0"/>
              <a:t>Similar to Java </a:t>
            </a:r>
            <a:r>
              <a:rPr lang="en-US" dirty="0" smtClean="0"/>
              <a:t>Graphics, Graphics2D objects</a:t>
            </a:r>
          </a:p>
          <a:p>
            <a:r>
              <a:rPr lang="en-US" dirty="0" smtClean="0"/>
              <a:t>Paint: Controls the drawing. A whole host of properties. </a:t>
            </a:r>
          </a:p>
          <a:p>
            <a:r>
              <a:rPr lang="en-US" dirty="0" smtClean="0"/>
              <a:t>Bitmap: the things drawn on</a:t>
            </a:r>
          </a:p>
          <a:p>
            <a:r>
              <a:rPr lang="en-US" dirty="0" err="1" smtClean="0"/>
              <a:t>Drawable</a:t>
            </a:r>
            <a:r>
              <a:rPr lang="en-US" dirty="0" smtClean="0"/>
              <a:t>: the thing to draw. (rectangles, images, lines, etc.)</a:t>
            </a:r>
          </a:p>
          <a:p>
            <a:r>
              <a:rPr lang="en-US" dirty="0" smtClean="0"/>
              <a:t>Typeface: for fonts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4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Two Methods for Displaying 2D Graphics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approaches</a:t>
            </a:r>
            <a:endParaRPr lang="en-US" dirty="0"/>
          </a:p>
          <a:p>
            <a:r>
              <a:rPr lang="en-US" dirty="0"/>
              <a:t>draw graphics or animations into a View object that is part of layout</a:t>
            </a:r>
          </a:p>
          <a:p>
            <a:pPr lvl="1"/>
            <a:r>
              <a:rPr lang="en-US" dirty="0"/>
              <a:t>define graphics that go into </a:t>
            </a:r>
            <a:r>
              <a:rPr lang="en-US" dirty="0" smtClean="0"/>
              <a:t>View</a:t>
            </a:r>
          </a:p>
          <a:p>
            <a:pPr lvl="1"/>
            <a:r>
              <a:rPr lang="en-US" dirty="0" smtClean="0"/>
              <a:t>simple approach for non dynamic graphics or simple "</a:t>
            </a:r>
            <a:r>
              <a:rPr lang="en-US" dirty="0" err="1" smtClean="0"/>
              <a:t>tweened</a:t>
            </a:r>
            <a:r>
              <a:rPr lang="en-US" dirty="0" smtClean="0"/>
              <a:t>" animations</a:t>
            </a:r>
            <a:endParaRPr lang="en-US" dirty="0"/>
          </a:p>
          <a:p>
            <a:r>
              <a:rPr lang="en-US" dirty="0"/>
              <a:t>Draw graphics directly to a </a:t>
            </a:r>
            <a:r>
              <a:rPr lang="en-US" dirty="0" smtClean="0"/>
              <a:t>Canvas</a:t>
            </a:r>
          </a:p>
          <a:p>
            <a:pPr lvl="1"/>
            <a:r>
              <a:rPr lang="en-US" dirty="0" smtClean="0"/>
              <a:t>the complex way, but with more control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3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205" y="3962400"/>
            <a:ext cx="6800850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Graphics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7924800" cy="54102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Use </a:t>
            </a:r>
            <a:r>
              <a:rPr lang="en-US" dirty="0" err="1" smtClean="0"/>
              <a:t>Drawables</a:t>
            </a:r>
            <a:r>
              <a:rPr lang="en-US" dirty="0" smtClean="0"/>
              <a:t> in Views</a:t>
            </a:r>
          </a:p>
          <a:p>
            <a:r>
              <a:rPr lang="en-US" dirty="0" smtClean="0"/>
              <a:t>Create a folder res/</a:t>
            </a:r>
            <a:r>
              <a:rPr lang="en-US" dirty="0" err="1" smtClean="0"/>
              <a:t>drawable</a:t>
            </a:r>
            <a:endParaRPr lang="en-US" dirty="0" smtClean="0"/>
          </a:p>
          <a:p>
            <a:r>
              <a:rPr lang="en-US" dirty="0" smtClean="0"/>
              <a:t>Add images</a:t>
            </a:r>
          </a:p>
          <a:p>
            <a:pPr lvl="1"/>
            <a:r>
              <a:rPr lang="en-US" dirty="0" err="1" smtClean="0"/>
              <a:t>png</a:t>
            </a:r>
            <a:r>
              <a:rPr lang="en-US" dirty="0"/>
              <a:t> </a:t>
            </a:r>
            <a:r>
              <a:rPr lang="en-US" dirty="0" smtClean="0"/>
              <a:t>(preferred)</a:t>
            </a:r>
          </a:p>
          <a:p>
            <a:pPr lvl="1"/>
            <a:r>
              <a:rPr lang="en-US" dirty="0" smtClean="0"/>
              <a:t>jpg (acceptable)</a:t>
            </a:r>
          </a:p>
          <a:p>
            <a:pPr lvl="1"/>
            <a:r>
              <a:rPr lang="en-US" dirty="0" smtClean="0"/>
              <a:t>gif (discouraged)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Images can be added as background for Views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0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</a:t>
            </a:r>
            <a:r>
              <a:rPr lang="en-US" dirty="0" err="1" smtClean="0"/>
              <a:t>drawables</a:t>
            </a:r>
            <a:r>
              <a:rPr lang="en-US" dirty="0" smtClean="0"/>
              <a:t> to views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00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990600"/>
            <a:ext cx="7346462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</a:t>
            </a:r>
            <a:r>
              <a:rPr lang="en-US" dirty="0" err="1" smtClean="0"/>
              <a:t>Drawables</a:t>
            </a:r>
            <a:r>
              <a:rPr lang="en-US" dirty="0" smtClean="0"/>
              <a:t> to 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Change background to an image</a:t>
            </a:r>
          </a:p>
          <a:p>
            <a:pPr lvl="1"/>
            <a:r>
              <a:rPr lang="en-US" dirty="0" smtClean="0"/>
              <a:t>previously used background colors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29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09600" y="2438400"/>
            <a:ext cx="69342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34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Graphics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an end in itself</a:t>
            </a:r>
          </a:p>
          <a:p>
            <a:r>
              <a:rPr lang="en-US" dirty="0" smtClean="0"/>
              <a:t>Create a richer, easier to use UI</a:t>
            </a:r>
          </a:p>
          <a:p>
            <a:r>
              <a:rPr lang="en-US" dirty="0" smtClean="0"/>
              <a:t>Display information in a easier to understand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3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 Ten With Image Background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30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219200"/>
            <a:ext cx="3257550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187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</a:t>
            </a:r>
            <a:r>
              <a:rPr lang="en-US" dirty="0" err="1" smtClean="0"/>
              <a:t>ImageView</a:t>
            </a:r>
            <a:r>
              <a:rPr lang="en-US" dirty="0" smtClean="0"/>
              <a:t> to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4800600" cy="5211763"/>
          </a:xfrm>
        </p:spPr>
        <p:txBody>
          <a:bodyPr/>
          <a:lstStyle/>
          <a:p>
            <a:r>
              <a:rPr lang="en-US" dirty="0" smtClean="0"/>
              <a:t>In the main.xml for top ten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31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590800"/>
            <a:ext cx="4999383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066800"/>
            <a:ext cx="3200400" cy="538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917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ImageView</a:t>
            </a:r>
            <a:r>
              <a:rPr lang="en-US" dirty="0" smtClean="0"/>
              <a:t>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5029200" cy="5211763"/>
          </a:xfrm>
        </p:spPr>
        <p:txBody>
          <a:bodyPr/>
          <a:lstStyle/>
          <a:p>
            <a:r>
              <a:rPr lang="en-US" dirty="0" err="1" smtClean="0"/>
              <a:t>scaleType</a:t>
            </a:r>
            <a:r>
              <a:rPr lang="en-US" dirty="0" smtClean="0"/>
              <a:t>: how image should be moved or resized in the </a:t>
            </a:r>
            <a:r>
              <a:rPr lang="en-US" dirty="0" err="1" smtClean="0"/>
              <a:t>ImageView</a:t>
            </a:r>
            <a:endParaRPr lang="en-US" dirty="0" smtClean="0"/>
          </a:p>
          <a:p>
            <a:r>
              <a:rPr lang="en-US" dirty="0" smtClean="0"/>
              <a:t>tint: affects color of image</a:t>
            </a:r>
          </a:p>
          <a:p>
            <a:r>
              <a:rPr lang="en-US" dirty="0" smtClean="0"/>
              <a:t>more to position image in </a:t>
            </a:r>
            <a:r>
              <a:rPr lang="en-US" dirty="0" err="1" smtClean="0"/>
              <a:t>ImageView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32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799" y="1143000"/>
            <a:ext cx="3248025" cy="550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441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Changing </a:t>
            </a:r>
            <a:r>
              <a:rPr lang="en-US" dirty="0" err="1" smtClean="0"/>
              <a:t>ImageView</a:t>
            </a:r>
            <a:r>
              <a:rPr lang="en-US" dirty="0" smtClean="0"/>
              <a:t> Programmatically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112837"/>
            <a:ext cx="5789958" cy="5211763"/>
          </a:xfrm>
        </p:spPr>
        <p:txBody>
          <a:bodyPr/>
          <a:lstStyle/>
          <a:p>
            <a:r>
              <a:rPr lang="en-US" dirty="0" smtClean="0"/>
              <a:t>Randomly set the alpha (transparency of the image)</a:t>
            </a:r>
          </a:p>
          <a:p>
            <a:r>
              <a:rPr lang="en-US" dirty="0" smtClean="0"/>
              <a:t>Or pick an image randomly</a:t>
            </a:r>
          </a:p>
          <a:p>
            <a:r>
              <a:rPr lang="en-US" dirty="0" smtClean="0"/>
              <a:t>Or set image based on month (Season)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33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097" y="1219200"/>
            <a:ext cx="3248025" cy="513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0" y="4345471"/>
            <a:ext cx="7077075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586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drawing via a canvas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00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Canvas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Simple way -&gt; Create a custom View and override the </a:t>
            </a:r>
            <a:r>
              <a:rPr lang="en-US" dirty="0" err="1" smtClean="0"/>
              <a:t>onDraw</a:t>
            </a:r>
            <a:r>
              <a:rPr lang="en-US" dirty="0" smtClean="0"/>
              <a:t> method</a:t>
            </a:r>
          </a:p>
          <a:p>
            <a:r>
              <a:rPr lang="en-US" dirty="0" smtClean="0"/>
              <a:t>The Canvas is a parameter to </a:t>
            </a:r>
            <a:r>
              <a:rPr lang="en-US" dirty="0" err="1" smtClean="0"/>
              <a:t>onDraw</a:t>
            </a:r>
            <a:endParaRPr lang="en-US" dirty="0" smtClean="0"/>
          </a:p>
          <a:p>
            <a:r>
              <a:rPr lang="en-US" dirty="0" smtClean="0"/>
              <a:t>Create a class that extends View</a:t>
            </a:r>
          </a:p>
          <a:p>
            <a:pPr lvl="1"/>
            <a:r>
              <a:rPr lang="en-US" dirty="0" smtClean="0"/>
              <a:t>override the 2 parameter constructor</a:t>
            </a:r>
          </a:p>
          <a:p>
            <a:pPr lvl="1"/>
            <a:r>
              <a:rPr lang="en-US" dirty="0" smtClean="0"/>
              <a:t>override the </a:t>
            </a:r>
            <a:r>
              <a:rPr lang="en-US" dirty="0" err="1" smtClean="0"/>
              <a:t>onDraw</a:t>
            </a:r>
            <a:r>
              <a:rPr lang="en-US" dirty="0" smtClean="0"/>
              <a:t> method</a:t>
            </a:r>
          </a:p>
          <a:p>
            <a:pPr lvl="1"/>
            <a:r>
              <a:rPr lang="en-US" dirty="0" smtClean="0"/>
              <a:t>perform custom drawing in the </a:t>
            </a:r>
            <a:r>
              <a:rPr lang="en-US" dirty="0" err="1" smtClean="0"/>
              <a:t>onDraw</a:t>
            </a:r>
            <a:r>
              <a:rPr lang="en-US" dirty="0" smtClean="0"/>
              <a:t> method</a:t>
            </a:r>
          </a:p>
          <a:p>
            <a:pPr lvl="1"/>
            <a:r>
              <a:rPr lang="en-US" dirty="0" smtClean="0"/>
              <a:t>add the View to the proper layout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9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Requesting Redraws of a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8229600" cy="55927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call invalidate() on a View to redraw it</a:t>
            </a:r>
          </a:p>
          <a:p>
            <a:pPr lvl="1"/>
            <a:r>
              <a:rPr lang="en-US" dirty="0" smtClean="0"/>
              <a:t>invalidate redraws the whole View</a:t>
            </a:r>
          </a:p>
          <a:p>
            <a:pPr lvl="1"/>
            <a:r>
              <a:rPr lang="en-US" dirty="0" smtClean="0"/>
              <a:t>possible to redraw only a portion of the View, the part that changed</a:t>
            </a:r>
          </a:p>
          <a:p>
            <a:pPr lvl="1"/>
            <a:r>
              <a:rPr lang="en-US" dirty="0" smtClean="0"/>
              <a:t>several overloaded versions of invalidate that accept a region of the View</a:t>
            </a:r>
          </a:p>
          <a:p>
            <a:pPr lvl="1"/>
            <a:r>
              <a:rPr lang="en-US" dirty="0" smtClean="0"/>
              <a:t>only that portion redrawn</a:t>
            </a:r>
          </a:p>
          <a:p>
            <a:r>
              <a:rPr lang="en-US" dirty="0" smtClean="0"/>
              <a:t>Override the </a:t>
            </a:r>
            <a:r>
              <a:rPr lang="en-US" dirty="0" err="1" smtClean="0"/>
              <a:t>onDraw</a:t>
            </a:r>
            <a:r>
              <a:rPr lang="en-US" dirty="0" smtClean="0"/>
              <a:t> method for the View to redraw</a:t>
            </a:r>
          </a:p>
          <a:p>
            <a:r>
              <a:rPr lang="en-US" dirty="0" smtClean="0"/>
              <a:t>for really complex drawing and graphics move drawing off of the UI thread to a </a:t>
            </a:r>
            <a:r>
              <a:rPr lang="en-US" dirty="0" err="1" smtClean="0"/>
              <a:t>SurfaceView</a:t>
            </a:r>
            <a:r>
              <a:rPr lang="en-US" dirty="0" smtClean="0"/>
              <a:t> (more complex)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Simple Graphics Example</a:t>
            </a:r>
            <a:br>
              <a:rPr lang="en-US" dirty="0" smtClean="0"/>
            </a:br>
            <a:r>
              <a:rPr lang="en-US" dirty="0" smtClean="0"/>
              <a:t>Add </a:t>
            </a:r>
            <a:r>
              <a:rPr lang="en-US" dirty="0" err="1" smtClean="0"/>
              <a:t>CustomView</a:t>
            </a:r>
            <a:r>
              <a:rPr lang="en-US" dirty="0" smtClean="0"/>
              <a:t> to 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1437"/>
            <a:ext cx="8229600" cy="5211763"/>
          </a:xfrm>
        </p:spPr>
        <p:txBody>
          <a:bodyPr/>
          <a:lstStyle/>
          <a:p>
            <a:r>
              <a:rPr lang="en-US" dirty="0" smtClean="0"/>
              <a:t>in main.xml</a:t>
            </a:r>
          </a:p>
          <a:p>
            <a:r>
              <a:rPr lang="en-US" dirty="0" smtClean="0"/>
              <a:t>add custom View as element in </a:t>
            </a:r>
            <a:r>
              <a:rPr lang="en-US" dirty="0" err="1" smtClean="0"/>
              <a:t>LinearLayout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37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200400"/>
            <a:ext cx="790448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421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Example - Graphics 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38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0"/>
            <a:ext cx="8920079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885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GraphicsView</a:t>
            </a:r>
            <a:r>
              <a:rPr lang="en-US" dirty="0" smtClean="0"/>
              <a:t> - </a:t>
            </a:r>
            <a:r>
              <a:rPr lang="en-US" dirty="0" err="1" smtClean="0"/>
              <a:t>onDraw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39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91" y="1295400"/>
            <a:ext cx="8938923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6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330" y="990600"/>
            <a:ext cx="4751659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 smtClean="0"/>
              <a:t>Richer 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254" y="609600"/>
            <a:ext cx="8229600" cy="5211763"/>
          </a:xfrm>
        </p:spPr>
        <p:txBody>
          <a:bodyPr/>
          <a:lstStyle/>
          <a:p>
            <a:r>
              <a:rPr lang="en-US" dirty="0" smtClean="0"/>
              <a:t>The (OLD) Apple Effect?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4</a:t>
            </a:fld>
            <a:endParaRPr lang="en-US"/>
          </a:p>
        </p:txBody>
      </p:sp>
      <p:pic>
        <p:nvPicPr>
          <p:cNvPr id="6" name="clip0009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9080" y="3810000"/>
            <a:ext cx="4556760" cy="990600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33736"/>
            <a:ext cx="1036926" cy="5462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559" y="5257800"/>
            <a:ext cx="5105400" cy="1259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5592040"/>
            <a:ext cx="4191422" cy="93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493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Graphics 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40</a:t>
            </a:fld>
            <a:endParaRPr lang="en-US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90600"/>
            <a:ext cx="3505200" cy="5731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2057400"/>
            <a:ext cx="5029200" cy="3060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111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 err="1" smtClean="0"/>
              <a:t>GuessFour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12837"/>
            <a:ext cx="5105400" cy="5211763"/>
          </a:xfrm>
        </p:spPr>
        <p:txBody>
          <a:bodyPr/>
          <a:lstStyle/>
          <a:p>
            <a:r>
              <a:rPr lang="en-US" dirty="0" smtClean="0"/>
              <a:t>Board drawn in </a:t>
            </a:r>
            <a:r>
              <a:rPr lang="en-US" dirty="0" err="1" smtClean="0"/>
              <a:t>onDraw</a:t>
            </a:r>
            <a:r>
              <a:rPr lang="en-US" dirty="0" smtClean="0"/>
              <a:t> method of a View</a:t>
            </a:r>
          </a:p>
          <a:p>
            <a:r>
              <a:rPr lang="en-US" dirty="0" smtClean="0"/>
              <a:t>Board will resize for different devices</a:t>
            </a:r>
          </a:p>
          <a:p>
            <a:r>
              <a:rPr lang="en-US" dirty="0" smtClean="0"/>
              <a:t>lines, ovals, rectangles, and texts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41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685800"/>
            <a:ext cx="3590941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881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typically create Paint with anti aliasing enable</a:t>
            </a:r>
          </a:p>
          <a:p>
            <a:r>
              <a:rPr lang="en-US" sz="2800" dirty="0">
                <a:latin typeface="Courier" pitchFamily="49" charset="0"/>
              </a:rPr>
              <a:t>Paint p = </a:t>
            </a:r>
            <a:r>
              <a:rPr lang="en-US" sz="2800" dirty="0" smtClean="0">
                <a:latin typeface="Courier" pitchFamily="49" charset="0"/>
              </a:rPr>
              <a:t/>
            </a:r>
            <a:br>
              <a:rPr lang="en-US" sz="2800" dirty="0" smtClean="0">
                <a:latin typeface="Courier" pitchFamily="49" charset="0"/>
              </a:rPr>
            </a:br>
            <a:r>
              <a:rPr lang="en-US" sz="2800" dirty="0" smtClean="0">
                <a:latin typeface="Courier" pitchFamily="49" charset="0"/>
              </a:rPr>
              <a:t>	new </a:t>
            </a:r>
            <a:r>
              <a:rPr lang="en-US" sz="2800" dirty="0">
                <a:latin typeface="Courier" pitchFamily="49" charset="0"/>
              </a:rPr>
              <a:t>Paint(</a:t>
            </a:r>
            <a:r>
              <a:rPr lang="en-US" sz="2800" dirty="0" err="1">
                <a:latin typeface="Courier" pitchFamily="49" charset="0"/>
              </a:rPr>
              <a:t>Paint.</a:t>
            </a:r>
            <a:r>
              <a:rPr lang="en-US" sz="2800" i="1" dirty="0" err="1">
                <a:latin typeface="Courier" pitchFamily="49" charset="0"/>
              </a:rPr>
              <a:t>ANTI_ALIAS_FLAG</a:t>
            </a:r>
            <a:r>
              <a:rPr lang="en-US" sz="2800" i="1" dirty="0">
                <a:latin typeface="Courier" pitchFamily="49" charset="0"/>
              </a:rPr>
              <a:t>);</a:t>
            </a:r>
            <a:endParaRPr lang="en-US" sz="2800" dirty="0">
              <a:latin typeface="Courier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42</a:t>
            </a:fld>
            <a:endParaRPr lang="en-US"/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429000"/>
            <a:ext cx="6400800" cy="2967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829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 Aliasing - The </a:t>
            </a:r>
            <a:r>
              <a:rPr lang="en-US" dirty="0" err="1" smtClean="0"/>
              <a:t>Jaggies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43</a:t>
            </a:fld>
            <a:endParaRPr lang="en-US"/>
          </a:p>
        </p:txBody>
      </p:sp>
      <p:pic>
        <p:nvPicPr>
          <p:cNvPr id="12293" name="Picture 5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795669"/>
            <a:ext cx="2615379" cy="1472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7" y="2105437"/>
            <a:ext cx="6091387" cy="2912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5" name="Picture 7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483" y="3810000"/>
            <a:ext cx="2670387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20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Canvas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methods to draw:</a:t>
            </a:r>
          </a:p>
          <a:p>
            <a:r>
              <a:rPr lang="en-US" dirty="0" smtClean="0"/>
              <a:t>rectangles</a:t>
            </a:r>
          </a:p>
          <a:p>
            <a:r>
              <a:rPr lang="en-US" dirty="0" smtClean="0"/>
              <a:t>lines</a:t>
            </a:r>
          </a:p>
          <a:p>
            <a:r>
              <a:rPr lang="en-US" dirty="0" smtClean="0"/>
              <a:t>arcs</a:t>
            </a:r>
          </a:p>
          <a:p>
            <a:r>
              <a:rPr lang="en-US" dirty="0" smtClean="0"/>
              <a:t>paths</a:t>
            </a:r>
          </a:p>
          <a:p>
            <a:r>
              <a:rPr lang="en-US" dirty="0" smtClean="0"/>
              <a:t>images</a:t>
            </a:r>
          </a:p>
          <a:p>
            <a:r>
              <a:rPr lang="en-US" dirty="0" smtClean="0"/>
              <a:t>circles</a:t>
            </a:r>
          </a:p>
          <a:p>
            <a:r>
              <a:rPr lang="en-US" dirty="0" smtClean="0"/>
              <a:t>ovals</a:t>
            </a:r>
          </a:p>
          <a:p>
            <a:r>
              <a:rPr lang="en-US" dirty="0" smtClean="0"/>
              <a:t>points</a:t>
            </a:r>
          </a:p>
          <a:p>
            <a:r>
              <a:rPr lang="en-US" dirty="0" smtClean="0"/>
              <a:t>text</a:t>
            </a:r>
            <a:endParaRPr lang="en-US" dirty="0"/>
          </a:p>
          <a:p>
            <a:r>
              <a:rPr lang="en-US" dirty="0" smtClean="0"/>
              <a:t>and many more</a:t>
            </a:r>
          </a:p>
          <a:p>
            <a:pPr lvl="1"/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9530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Ability to set the "clip", portion of canvas where drawing takes place</a:t>
            </a:r>
          </a:p>
          <a:p>
            <a:pPr lvl="1"/>
            <a:r>
              <a:rPr lang="en-US" dirty="0" smtClean="0"/>
              <a:t>commands to draw something that is outside clip are ignored</a:t>
            </a:r>
          </a:p>
          <a:p>
            <a:r>
              <a:rPr lang="en-US" dirty="0" smtClean="0"/>
              <a:t>Ability to translate, rotate, and scale the canvas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7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Paint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many, many attributes and properties including:</a:t>
            </a:r>
          </a:p>
          <a:p>
            <a:pPr lvl="1"/>
            <a:r>
              <a:rPr lang="en-US" dirty="0" smtClean="0"/>
              <a:t>current color to draw with</a:t>
            </a:r>
          </a:p>
          <a:p>
            <a:pPr lvl="1"/>
            <a:r>
              <a:rPr lang="en-US" dirty="0" smtClean="0"/>
              <a:t>whether to fill or outline shapes</a:t>
            </a:r>
          </a:p>
          <a:p>
            <a:pPr lvl="1"/>
            <a:r>
              <a:rPr lang="en-US" dirty="0" smtClean="0"/>
              <a:t>size of stroke when drawing</a:t>
            </a:r>
          </a:p>
          <a:p>
            <a:pPr lvl="1"/>
            <a:r>
              <a:rPr lang="en-US" dirty="0" smtClean="0"/>
              <a:t>text attributes including size, style (e.g. underline, bold), alignment, </a:t>
            </a:r>
          </a:p>
          <a:p>
            <a:pPr lvl="1"/>
            <a:r>
              <a:rPr lang="en-US" dirty="0" smtClean="0"/>
              <a:t>gradients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1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 kinds of gradients</a:t>
            </a:r>
          </a:p>
          <a:p>
            <a:r>
              <a:rPr lang="en-US" dirty="0" err="1" smtClean="0"/>
              <a:t>LinearGradeint</a:t>
            </a:r>
            <a:endParaRPr lang="en-US" dirty="0" smtClean="0"/>
          </a:p>
          <a:p>
            <a:r>
              <a:rPr lang="en-US" dirty="0" err="1" smtClean="0"/>
              <a:t>RadialGradeint</a:t>
            </a:r>
            <a:endParaRPr lang="en-US" dirty="0" smtClean="0"/>
          </a:p>
          <a:p>
            <a:r>
              <a:rPr lang="en-US" dirty="0" err="1" smtClean="0"/>
              <a:t>SweepGradient</a:t>
            </a:r>
            <a:endParaRPr lang="en-US" dirty="0" smtClean="0"/>
          </a:p>
          <a:p>
            <a:r>
              <a:rPr lang="en-US" dirty="0" smtClean="0"/>
              <a:t>at least 2 color, but possibly more</a:t>
            </a:r>
          </a:p>
          <a:p>
            <a:r>
              <a:rPr lang="en-US" dirty="0" smtClean="0"/>
              <a:t>flows from one color to another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4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Gradient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47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19200"/>
            <a:ext cx="8621767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4426226"/>
            <a:ext cx="8047195" cy="1898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724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LinearGradient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48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7772400" cy="4475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978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RadialGradient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49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7863915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399721"/>
            <a:ext cx="8610600" cy="1782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516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Design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(New) Apple Effect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5</a:t>
            </a:fld>
            <a:endParaRPr lang="en-US"/>
          </a:p>
        </p:txBody>
      </p:sp>
      <p:pic>
        <p:nvPicPr>
          <p:cNvPr id="1028" name="Picture 4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1" y="2057400"/>
            <a:ext cx="398145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>
            <a:hlinkClick r:id="rId2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75" y="1990724"/>
            <a:ext cx="4848225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8769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RadialGradient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50</a:t>
            </a:fld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371600"/>
            <a:ext cx="5638800" cy="5262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10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RadialGradeint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3962400" cy="5211763"/>
          </a:xfrm>
        </p:spPr>
        <p:txBody>
          <a:bodyPr/>
          <a:lstStyle/>
          <a:p>
            <a:r>
              <a:rPr lang="en-US" dirty="0" smtClean="0"/>
              <a:t>add depth to pegs and open spots in Guess Four game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51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874500"/>
            <a:ext cx="3514725" cy="585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756"/>
          <a:stretch/>
        </p:blipFill>
        <p:spPr bwMode="auto">
          <a:xfrm>
            <a:off x="533400" y="3048000"/>
            <a:ext cx="4191000" cy="367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087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SweepGradient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52</a:t>
            </a:fld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04730"/>
            <a:ext cx="8456490" cy="3700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818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SweepGradient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53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47800"/>
            <a:ext cx="8861937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451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SweepGradient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54</a:t>
            </a:fld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34486"/>
            <a:ext cx="6314661" cy="5334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676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SweepGradient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55</a:t>
            </a:fld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73830"/>
            <a:ext cx="4067174" cy="3984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0600"/>
            <a:ext cx="8791576" cy="1680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744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SweepGradient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56</a:t>
            </a:fld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55279"/>
            <a:ext cx="3967163" cy="3802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8295757" cy="1609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155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85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Animation altering some property of a 2D primitive</a:t>
            </a:r>
          </a:p>
          <a:p>
            <a:pPr lvl="1"/>
            <a:r>
              <a:rPr lang="en-US" dirty="0" smtClean="0"/>
              <a:t>position</a:t>
            </a:r>
          </a:p>
          <a:p>
            <a:pPr lvl="1"/>
            <a:r>
              <a:rPr lang="en-US" dirty="0" smtClean="0"/>
              <a:t>size</a:t>
            </a:r>
          </a:p>
          <a:p>
            <a:pPr lvl="1"/>
            <a:r>
              <a:rPr lang="en-US" dirty="0" smtClean="0"/>
              <a:t>color</a:t>
            </a:r>
          </a:p>
          <a:p>
            <a:pPr lvl="1"/>
            <a:r>
              <a:rPr lang="en-US" dirty="0" smtClean="0"/>
              <a:t>alpha</a:t>
            </a:r>
          </a:p>
          <a:p>
            <a:r>
              <a:rPr lang="en-US" dirty="0" smtClean="0"/>
              <a:t>Simplest animation loop, after </a:t>
            </a:r>
            <a:r>
              <a:rPr lang="en-US" dirty="0" err="1" smtClean="0"/>
              <a:t>onDraw</a:t>
            </a:r>
            <a:r>
              <a:rPr lang="en-US" dirty="0" smtClean="0"/>
              <a:t>, call invalidate</a:t>
            </a:r>
          </a:p>
          <a:p>
            <a:pPr lvl="1"/>
            <a:r>
              <a:rPr lang="en-US" dirty="0" smtClean="0"/>
              <a:t>at the mercy of the UI frame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0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38200"/>
            <a:ext cx="8153400" cy="4210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458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Simple (And Poor) Animation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draw as fast as possible</a:t>
            </a:r>
          </a:p>
          <a:p>
            <a:pPr lvl="1"/>
            <a:r>
              <a:rPr lang="en-US" dirty="0" smtClean="0"/>
              <a:t>emulator frame rate (on my machine) 12 fps</a:t>
            </a:r>
          </a:p>
          <a:p>
            <a:pPr lvl="1"/>
            <a:r>
              <a:rPr lang="en-US" dirty="0" err="1" smtClean="0"/>
              <a:t>dev</a:t>
            </a:r>
            <a:r>
              <a:rPr lang="en-US" dirty="0" smtClean="0"/>
              <a:t> device frame rate, high 50s fps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2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 smtClean="0"/>
              <a:t>iOS </a:t>
            </a:r>
            <a:r>
              <a:rPr lang="en-US" dirty="0"/>
              <a:t>7</a:t>
            </a:r>
            <a:r>
              <a:rPr lang="en-US" dirty="0" smtClean="0"/>
              <a:t> and iOs6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2">
            <a:hlinkClick r:id="rId2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93102"/>
            <a:ext cx="6934200" cy="6064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63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819399"/>
            <a:ext cx="8042948" cy="4010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Animation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Handler to delay / sleep</a:t>
            </a:r>
          </a:p>
          <a:p>
            <a:r>
              <a:rPr lang="en-US" dirty="0" smtClean="0"/>
              <a:t>update method will call sleep method on the Handler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9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/>
          <a:lstStyle/>
          <a:p>
            <a:r>
              <a:rPr lang="en-US" dirty="0" smtClean="0"/>
              <a:t>update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7"/>
            <a:ext cx="8229600" cy="5668963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animation loop</a:t>
            </a:r>
          </a:p>
          <a:p>
            <a:pPr lvl="1"/>
            <a:r>
              <a:rPr lang="en-US" dirty="0" smtClean="0"/>
              <a:t>update tells handler to sleep </a:t>
            </a:r>
          </a:p>
          <a:p>
            <a:pPr lvl="1"/>
            <a:r>
              <a:rPr lang="en-US" dirty="0" smtClean="0"/>
              <a:t>handler calls update when it wakes up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61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6019800" cy="4108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435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tweened</a:t>
            </a:r>
            <a:r>
              <a:rPr lang="en-US" dirty="0" smtClean="0"/>
              <a:t> </a:t>
            </a:r>
            <a:r>
              <a:rPr lang="en-US" dirty="0" err="1" smtClean="0"/>
              <a:t>AnimationS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28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Animations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Tweened</a:t>
            </a:r>
            <a:r>
              <a:rPr lang="en-US" dirty="0" smtClean="0"/>
              <a:t> Animations</a:t>
            </a:r>
          </a:p>
          <a:p>
            <a:pPr lvl="1"/>
            <a:r>
              <a:rPr lang="en-US" dirty="0" smtClean="0"/>
              <a:t>also know as View Animations</a:t>
            </a:r>
          </a:p>
          <a:p>
            <a:r>
              <a:rPr lang="en-US" dirty="0" smtClean="0"/>
              <a:t>provide a way to perform simple animations on Views, Bitmaps, </a:t>
            </a:r>
            <a:r>
              <a:rPr lang="en-US" dirty="0" err="1" smtClean="0"/>
              <a:t>TextViews</a:t>
            </a:r>
            <a:r>
              <a:rPr lang="en-US" dirty="0" smtClean="0"/>
              <a:t>, </a:t>
            </a:r>
            <a:r>
              <a:rPr lang="en-US" dirty="0" err="1" smtClean="0"/>
              <a:t>Drawables</a:t>
            </a:r>
            <a:endParaRPr lang="en-US" dirty="0" smtClean="0"/>
          </a:p>
          <a:p>
            <a:r>
              <a:rPr lang="en-US" dirty="0" smtClean="0"/>
              <a:t>provide start point, end point, size, rotation, transparency, other properties</a:t>
            </a:r>
          </a:p>
          <a:p>
            <a:r>
              <a:rPr lang="en-US" dirty="0" smtClean="0"/>
              <a:t>Can set up </a:t>
            </a:r>
            <a:r>
              <a:rPr lang="en-US" dirty="0" err="1" smtClean="0"/>
              <a:t>tweened</a:t>
            </a:r>
            <a:r>
              <a:rPr lang="en-US" dirty="0" smtClean="0"/>
              <a:t> animation in XML or programmatically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91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Tweened</a:t>
            </a:r>
            <a:r>
              <a:rPr lang="en-US" dirty="0" smtClean="0"/>
              <a:t> Animations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Used to alter one of four properties of a single Drawable resource</a:t>
            </a:r>
          </a:p>
          <a:p>
            <a:pPr lvl="1"/>
            <a:r>
              <a:rPr lang="en-US" dirty="0" smtClean="0"/>
              <a:t>Bitmap graphic (image), shape, TextView, any View (background)</a:t>
            </a:r>
          </a:p>
          <a:p>
            <a:r>
              <a:rPr lang="en-US" dirty="0" err="1" smtClean="0"/>
              <a:t>Tweened</a:t>
            </a:r>
            <a:r>
              <a:rPr lang="en-US" dirty="0" smtClean="0"/>
              <a:t> animations can affect</a:t>
            </a:r>
          </a:p>
          <a:p>
            <a:pPr lvl="1"/>
            <a:r>
              <a:rPr lang="en-US" dirty="0" smtClean="0"/>
              <a:t>Alpha (transparency / opaqueness)</a:t>
            </a:r>
          </a:p>
          <a:p>
            <a:pPr lvl="1"/>
            <a:r>
              <a:rPr lang="en-US" dirty="0" smtClean="0"/>
              <a:t>Rotation</a:t>
            </a:r>
          </a:p>
          <a:p>
            <a:pPr lvl="1"/>
            <a:r>
              <a:rPr lang="en-US" dirty="0" smtClean="0"/>
              <a:t>Scale (size)</a:t>
            </a:r>
          </a:p>
          <a:p>
            <a:pPr lvl="1"/>
            <a:r>
              <a:rPr lang="en-US" dirty="0" smtClean="0"/>
              <a:t>Location (movement, Translate)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7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Tweened</a:t>
            </a:r>
            <a:r>
              <a:rPr lang="en-US" dirty="0" smtClean="0"/>
              <a:t> Animations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763000" cy="5562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define interpolator in XML (optional)</a:t>
            </a:r>
          </a:p>
          <a:p>
            <a:pPr lvl="1"/>
            <a:r>
              <a:rPr lang="en-US" dirty="0" smtClean="0"/>
              <a:t>allow animation to be repeated, accelerate, decelerate, "bounce", and more</a:t>
            </a:r>
          </a:p>
          <a:p>
            <a:pPr lvl="1"/>
            <a:r>
              <a:rPr lang="en-US" sz="3000" dirty="0" smtClean="0"/>
              <a:t>can use built in interpolators or create your own</a:t>
            </a:r>
          </a:p>
          <a:p>
            <a:r>
              <a:rPr lang="en-US" dirty="0" smtClean="0"/>
              <a:t>define animation in XML</a:t>
            </a:r>
          </a:p>
          <a:p>
            <a:pPr lvl="1"/>
            <a:r>
              <a:rPr lang="en-US" dirty="0" smtClean="0"/>
              <a:t>alpha, rotate, scale, translate</a:t>
            </a:r>
          </a:p>
          <a:p>
            <a:pPr lvl="1"/>
            <a:r>
              <a:rPr lang="en-US" dirty="0" smtClean="0"/>
              <a:t>define from value, to value, and duration</a:t>
            </a:r>
          </a:p>
          <a:p>
            <a:r>
              <a:rPr lang="en-US" dirty="0" smtClean="0"/>
              <a:t>In program load and start animation in response to some event</a:t>
            </a:r>
          </a:p>
          <a:p>
            <a:pPr lvl="1"/>
            <a:r>
              <a:rPr lang="en-US" dirty="0" smtClean="0"/>
              <a:t>Guess Four, invalid choice, solved puzzle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54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Guess Four res/</a:t>
            </a:r>
            <a:r>
              <a:rPr lang="en-US" dirty="0" err="1" smtClean="0"/>
              <a:t>anim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shake up down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shake left right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66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752600"/>
            <a:ext cx="7810257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4419600"/>
            <a:ext cx="7618977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8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GuessFour</a:t>
            </a:r>
            <a:r>
              <a:rPr lang="en-US" dirty="0" smtClean="0"/>
              <a:t> res/</a:t>
            </a:r>
            <a:r>
              <a:rPr lang="en-US" dirty="0" err="1" smtClean="0"/>
              <a:t>anim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cycle_7.xml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spin.xml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67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63436"/>
            <a:ext cx="9435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3" y="3962400"/>
            <a:ext cx="9343607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655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GuessFour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error board shakes back and forth</a:t>
            </a:r>
          </a:p>
          <a:p>
            <a:r>
              <a:rPr lang="en-US" dirty="0" smtClean="0"/>
              <a:t>On win board spins</a:t>
            </a:r>
          </a:p>
          <a:p>
            <a:r>
              <a:rPr lang="en-US" dirty="0" smtClean="0"/>
              <a:t>From </a:t>
            </a:r>
            <a:r>
              <a:rPr lang="en-US" dirty="0" err="1" smtClean="0"/>
              <a:t>BoardView</a:t>
            </a:r>
            <a:r>
              <a:rPr lang="en-US" dirty="0" smtClean="0"/>
              <a:t> in </a:t>
            </a:r>
            <a:r>
              <a:rPr lang="en-US" dirty="0" err="1" smtClean="0"/>
              <a:t>GuessFour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68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3429000"/>
            <a:ext cx="8934450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48325"/>
            <a:ext cx="790575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186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</a:t>
            </a:r>
            <a:r>
              <a:rPr lang="en-US" dirty="0" err="1" smtClean="0"/>
              <a:t>Tweened</a:t>
            </a:r>
            <a:r>
              <a:rPr lang="en-US" dirty="0" smtClean="0"/>
              <a:t>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5486400" cy="5211763"/>
          </a:xfrm>
        </p:spPr>
        <p:txBody>
          <a:bodyPr/>
          <a:lstStyle/>
          <a:p>
            <a:r>
              <a:rPr lang="en-US" dirty="0" smtClean="0"/>
              <a:t>hyperspace example from android </a:t>
            </a:r>
            <a:r>
              <a:rPr lang="en-US" dirty="0" err="1" smtClean="0"/>
              <a:t>dev</a:t>
            </a:r>
            <a:r>
              <a:rPr lang="en-US" dirty="0" smtClean="0"/>
              <a:t> site</a:t>
            </a:r>
          </a:p>
          <a:p>
            <a:r>
              <a:rPr lang="en-US" dirty="0" smtClean="0"/>
              <a:t>rotate and change alpha</a:t>
            </a:r>
          </a:p>
          <a:p>
            <a:r>
              <a:rPr lang="en-US" dirty="0" smtClean="0"/>
              <a:t>animation types:</a:t>
            </a:r>
          </a:p>
          <a:p>
            <a:pPr lvl="1"/>
            <a:r>
              <a:rPr lang="en-US" dirty="0" smtClean="0"/>
              <a:t>alpha</a:t>
            </a:r>
          </a:p>
          <a:p>
            <a:pPr lvl="1"/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translate</a:t>
            </a:r>
          </a:p>
          <a:p>
            <a:pPr lvl="1"/>
            <a:r>
              <a:rPr lang="en-US" dirty="0" smtClean="0"/>
              <a:t>rotate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69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262925"/>
            <a:ext cx="8484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linkClick r:id="rId2"/>
              </a:rPr>
              <a:t>http://developer.android.com/guide/topics/resources/animation-resource.html</a:t>
            </a:r>
            <a:endParaRPr 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021" y="884582"/>
            <a:ext cx="3028499" cy="5378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739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sidetrack on the visual display of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42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More </a:t>
            </a:r>
            <a:r>
              <a:rPr lang="en-US" dirty="0" err="1" smtClean="0"/>
              <a:t>Tweened</a:t>
            </a:r>
            <a:r>
              <a:rPr lang="en-US" dirty="0" smtClean="0"/>
              <a:t>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066800"/>
            <a:ext cx="3733800" cy="5211763"/>
          </a:xfrm>
        </p:spPr>
        <p:txBody>
          <a:bodyPr>
            <a:normAutofit/>
          </a:bodyPr>
          <a:lstStyle/>
          <a:p>
            <a:r>
              <a:rPr lang="en-US" dirty="0" smtClean="0"/>
              <a:t>Moving Button</a:t>
            </a:r>
          </a:p>
          <a:p>
            <a:r>
              <a:rPr lang="en-US" b="1" u="sng" dirty="0" smtClean="0"/>
              <a:t>Note</a:t>
            </a:r>
            <a:r>
              <a:rPr lang="en-US" dirty="0" smtClean="0"/>
              <a:t>, </a:t>
            </a:r>
            <a:r>
              <a:rPr lang="en-US" dirty="0" err="1" smtClean="0"/>
              <a:t>tweened</a:t>
            </a:r>
            <a:r>
              <a:rPr lang="en-US" dirty="0" smtClean="0"/>
              <a:t> animations draw the button in a different spot</a:t>
            </a:r>
          </a:p>
          <a:p>
            <a:r>
              <a:rPr lang="en-US" dirty="0" smtClean="0"/>
              <a:t>But, the button's location is not really changed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70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836" y="5248274"/>
            <a:ext cx="139065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876300"/>
            <a:ext cx="3343275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081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 and Down Animation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71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19200"/>
            <a:ext cx="8534400" cy="3896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321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Button Activity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72</a:t>
            </a:fld>
            <a:endParaRPr lang="en-US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0427"/>
            <a:ext cx="8983935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8600" y="5715000"/>
            <a:ext cx="7543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Use extra from Intent to determine what type of animation to perform.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9691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Tweened</a:t>
            </a:r>
            <a:r>
              <a:rPr lang="en-US" dirty="0" smtClean="0"/>
              <a:t> Animation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73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6681"/>
            <a:ext cx="8969111" cy="2546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430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Background Color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Called when button clicked</a:t>
            </a:r>
          </a:p>
          <a:p>
            <a:pPr lvl="1"/>
            <a:r>
              <a:rPr lang="en-US" dirty="0" err="1" smtClean="0"/>
              <a:t>onClick</a:t>
            </a:r>
            <a:r>
              <a:rPr lang="en-US" dirty="0" smtClean="0"/>
              <a:t> attribute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74</a:t>
            </a:fld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02" y="2667000"/>
            <a:ext cx="9002546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7200" y="5029200"/>
            <a:ext cx="22403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Result?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6073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2313" y="3124200"/>
            <a:ext cx="7772400" cy="2644775"/>
          </a:xfrm>
        </p:spPr>
        <p:txBody>
          <a:bodyPr>
            <a:normAutofit/>
          </a:bodyPr>
          <a:lstStyle/>
          <a:p>
            <a:r>
              <a:rPr lang="en-US" dirty="0"/>
              <a:t>property </a:t>
            </a:r>
            <a:r>
              <a:rPr lang="en-US" dirty="0" smtClean="0"/>
              <a:t>animations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-Available POST </a:t>
            </a:r>
            <a:r>
              <a:rPr lang="en-US" dirty="0" err="1" smtClean="0"/>
              <a:t>GINgerbread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33400" y="1295400"/>
            <a:ext cx="7772400" cy="2732087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3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Animations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more general animation framework</a:t>
            </a:r>
          </a:p>
          <a:p>
            <a:r>
              <a:rPr lang="en-US" dirty="0" err="1" smtClean="0"/>
              <a:t>Tweened</a:t>
            </a:r>
            <a:r>
              <a:rPr lang="en-US" dirty="0" smtClean="0"/>
              <a:t> Animations can only affect alpha, scale, rotation, and position</a:t>
            </a:r>
          </a:p>
          <a:p>
            <a:r>
              <a:rPr lang="en-US" dirty="0" smtClean="0"/>
              <a:t>Property Animations can affect any property of an object</a:t>
            </a:r>
          </a:p>
          <a:p>
            <a:pPr lvl="1"/>
            <a:r>
              <a:rPr lang="en-US" dirty="0" smtClean="0"/>
              <a:t>typically a View or Drawable</a:t>
            </a:r>
          </a:p>
          <a:p>
            <a:r>
              <a:rPr lang="en-US" dirty="0" smtClean="0"/>
              <a:t>can be defined in sets, change multiple properties at a time</a:t>
            </a:r>
          </a:p>
          <a:p>
            <a:r>
              <a:rPr lang="en-US" dirty="0" smtClean="0"/>
              <a:t>animation created separate from target object, reuse with different objects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76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85800" y="6275769"/>
            <a:ext cx="715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http://developer.android.com/guide/topics/graphics/prop-animation.html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30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Animation - Classes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ValueAnimator</a:t>
            </a:r>
            <a:endParaRPr lang="en-US" dirty="0" smtClean="0"/>
          </a:p>
          <a:p>
            <a:pPr lvl="1"/>
            <a:r>
              <a:rPr lang="en-US" dirty="0" smtClean="0"/>
              <a:t>base class for property animations</a:t>
            </a:r>
          </a:p>
          <a:p>
            <a:r>
              <a:rPr lang="en-US" dirty="0" smtClean="0"/>
              <a:t>Object Animator</a:t>
            </a:r>
            <a:endParaRPr lang="en-US" dirty="0"/>
          </a:p>
          <a:p>
            <a:pPr lvl="1"/>
            <a:r>
              <a:rPr lang="en-US" dirty="0" smtClean="0"/>
              <a:t>convenience class for animating specific object and property</a:t>
            </a:r>
          </a:p>
          <a:p>
            <a:r>
              <a:rPr lang="en-US" dirty="0" err="1" smtClean="0"/>
              <a:t>ViewPropertyAnimator</a:t>
            </a:r>
            <a:endParaRPr lang="en-US" dirty="0" smtClean="0"/>
          </a:p>
          <a:p>
            <a:pPr lvl="1"/>
            <a:r>
              <a:rPr lang="en-US" dirty="0" smtClean="0"/>
              <a:t>optimized, simple animation of View objects</a:t>
            </a:r>
          </a:p>
          <a:p>
            <a:r>
              <a:rPr lang="en-US" dirty="0"/>
              <a:t>e</a:t>
            </a:r>
            <a:r>
              <a:rPr lang="en-US" dirty="0" smtClean="0"/>
              <a:t>valuator classes such as </a:t>
            </a:r>
            <a:r>
              <a:rPr lang="en-US" dirty="0" err="1" smtClean="0"/>
              <a:t>ArgbEvaluator</a:t>
            </a:r>
            <a:r>
              <a:rPr lang="en-US" dirty="0" smtClean="0"/>
              <a:t> to animate property by defining how it changes over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00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Animations Simple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8686800" cy="57451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API levels 12+</a:t>
            </a:r>
          </a:p>
          <a:p>
            <a:r>
              <a:rPr lang="en-US" dirty="0" smtClean="0"/>
              <a:t>View objects have animate() method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ViewPropertyAnimator</a:t>
            </a:r>
            <a:endParaRPr lang="en-US" dirty="0" smtClean="0"/>
          </a:p>
          <a:p>
            <a:r>
              <a:rPr lang="en-US" dirty="0" smtClean="0"/>
              <a:t>methods for alpha, rotation, scale (size), translation (position)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78</a:t>
            </a:fld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7" y="2663066"/>
            <a:ext cx="9119493" cy="208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299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ViewPropertyAnimator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onClick</a:t>
            </a:r>
            <a:r>
              <a:rPr lang="en-US" dirty="0" smtClean="0"/>
              <a:t> method for a button: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button will disappear and then reappear next time clicked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79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9897"/>
            <a:ext cx="8051014" cy="2201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558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Display of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305800" cy="5211763"/>
          </a:xfrm>
        </p:spPr>
        <p:txBody>
          <a:bodyPr/>
          <a:lstStyle/>
          <a:p>
            <a:r>
              <a:rPr lang="en-US" dirty="0" smtClean="0"/>
              <a:t>Edward </a:t>
            </a:r>
            <a:r>
              <a:rPr lang="en-US" dirty="0" err="1" smtClean="0"/>
              <a:t>Tufte</a:t>
            </a:r>
            <a:endParaRPr lang="en-US" dirty="0"/>
          </a:p>
          <a:p>
            <a:pPr lvl="1"/>
            <a:r>
              <a:rPr lang="en-US" dirty="0" smtClean="0"/>
              <a:t>Yale professor (poly </a:t>
            </a:r>
            <a:r>
              <a:rPr lang="en-US" dirty="0" err="1" smtClean="0"/>
              <a:t>sci</a:t>
            </a:r>
            <a:r>
              <a:rPr lang="en-US" dirty="0" smtClean="0"/>
              <a:t>, stats, and </a:t>
            </a:r>
            <a:r>
              <a:rPr lang="en-US" dirty="0" err="1" smtClean="0"/>
              <a:t>cs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spark lines</a:t>
            </a:r>
          </a:p>
          <a:p>
            <a:pPr lvl="1"/>
            <a:r>
              <a:rPr lang="en-US" dirty="0" smtClean="0"/>
              <a:t>small multiple</a:t>
            </a:r>
          </a:p>
          <a:p>
            <a:pPr lvl="1"/>
            <a:r>
              <a:rPr lang="en-US" dirty="0" smtClean="0"/>
              <a:t>critical of PowerPoint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8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824" y="838200"/>
            <a:ext cx="1781175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170959"/>
            <a:ext cx="2933700" cy="3692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79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Complex Property 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 animation</a:t>
            </a:r>
          </a:p>
          <a:p>
            <a:r>
              <a:rPr lang="en-US" dirty="0" smtClean="0"/>
              <a:t>from moving button example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animated class must have a "set&lt;Property&gt;" method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80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" y="2590800"/>
            <a:ext cx="9116291" cy="2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688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Button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How does the Object Animator change the y value?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81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504" y="1066800"/>
            <a:ext cx="9469464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429000"/>
            <a:ext cx="8991600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239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ObjectAnimator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82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85" y="1066800"/>
            <a:ext cx="9158185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937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??????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can the </a:t>
            </a:r>
            <a:r>
              <a:rPr lang="en-US" dirty="0" err="1" smtClean="0"/>
              <a:t>ObjectAnimator</a:t>
            </a:r>
            <a:r>
              <a:rPr lang="en-US" dirty="0" smtClean="0"/>
              <a:t> call the right methods on the object passed?</a:t>
            </a:r>
          </a:p>
          <a:p>
            <a:r>
              <a:rPr lang="en-US" dirty="0" smtClean="0"/>
              <a:t>Declared type is Object</a:t>
            </a:r>
          </a:p>
          <a:p>
            <a:r>
              <a:rPr lang="en-US" dirty="0" smtClean="0"/>
              <a:t>must be calling </a:t>
            </a:r>
            <a:r>
              <a:rPr lang="en-US" dirty="0" err="1" smtClean="0"/>
              <a:t>setY</a:t>
            </a:r>
            <a:r>
              <a:rPr lang="en-US" dirty="0" smtClean="0"/>
              <a:t> method, right?</a:t>
            </a:r>
          </a:p>
          <a:p>
            <a:r>
              <a:rPr lang="en-US" dirty="0" smtClean="0"/>
              <a:t>Discover </a:t>
            </a:r>
            <a:r>
              <a:rPr lang="en-US" i="1" dirty="0" smtClean="0"/>
              <a:t>reflection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43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8800" dirty="0"/>
              <a:t>A Sidetrack on</a:t>
            </a:r>
            <a:br>
              <a:rPr lang="en-US" sz="8800" dirty="0"/>
            </a:br>
            <a:r>
              <a:rPr lang="en-US" sz="8800" dirty="0"/>
              <a:t>Reflection</a:t>
            </a:r>
          </a:p>
        </p:txBody>
      </p:sp>
    </p:spTree>
    <p:extLst>
      <p:ext uri="{BB962C8B-B14F-4D97-AF65-F5344CB8AC3E}">
        <p14:creationId xmlns:p14="http://schemas.microsoft.com/office/powerpoint/2010/main" val="373421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Advanced feature of Java.</a:t>
            </a:r>
          </a:p>
          <a:p>
            <a:r>
              <a:rPr lang="en-US" dirty="0" smtClean="0"/>
              <a:t>Commonly used by programs that "examine or modify the runtime behavior of applications running in the Java virtual machine"</a:t>
            </a:r>
          </a:p>
          <a:p>
            <a:r>
              <a:rPr lang="en-US" dirty="0" smtClean="0"/>
              <a:t>The Android Property Animation framework uses reflection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2448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Reflection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Extensible features</a:t>
            </a:r>
          </a:p>
          <a:p>
            <a:pPr lvl="1"/>
            <a:r>
              <a:rPr lang="en-US" dirty="0" smtClean="0"/>
              <a:t>like Android Property Animator framework</a:t>
            </a:r>
          </a:p>
          <a:p>
            <a:r>
              <a:rPr lang="en-US" dirty="0" smtClean="0"/>
              <a:t>Class Browsers and Visual </a:t>
            </a:r>
            <a:r>
              <a:rPr lang="en-US" smtClean="0"/>
              <a:t>Development Environments</a:t>
            </a:r>
            <a:endParaRPr lang="en-US" dirty="0" smtClean="0"/>
          </a:p>
          <a:p>
            <a:r>
              <a:rPr lang="en-US" dirty="0" smtClean="0"/>
              <a:t>Debugger and Testing Tools</a:t>
            </a:r>
          </a:p>
          <a:p>
            <a:pPr lvl="1"/>
            <a:r>
              <a:rPr lang="en-US" dirty="0" smtClean="0"/>
              <a:t>am I testing all the public methods?</a:t>
            </a:r>
          </a:p>
          <a:p>
            <a:pPr lvl="1"/>
            <a:r>
              <a:rPr lang="en-US" dirty="0" smtClean="0"/>
              <a:t>coverage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811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Property 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8229600" cy="559276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ObjectAnimator</a:t>
            </a:r>
            <a:r>
              <a:rPr lang="en-US" dirty="0" smtClean="0"/>
              <a:t> class a subclass of </a:t>
            </a:r>
            <a:r>
              <a:rPr lang="en-US" dirty="0" err="1" smtClean="0"/>
              <a:t>ValueAnimator</a:t>
            </a:r>
            <a:endParaRPr lang="en-US" dirty="0" smtClean="0"/>
          </a:p>
          <a:p>
            <a:r>
              <a:rPr lang="en-US" dirty="0" smtClean="0"/>
              <a:t>Convenience class for property animation</a:t>
            </a:r>
          </a:p>
          <a:p>
            <a:r>
              <a:rPr lang="en-US" dirty="0" smtClean="0"/>
              <a:t>When animator created set animation time, </a:t>
            </a:r>
            <a:r>
              <a:rPr lang="en-US" b="1" i="1" dirty="0" smtClean="0"/>
              <a:t>property to animate</a:t>
            </a:r>
            <a:r>
              <a:rPr lang="en-US" dirty="0" smtClean="0"/>
              <a:t>, and the starting and ending values</a:t>
            </a:r>
          </a:p>
          <a:p>
            <a:r>
              <a:rPr lang="en-US" dirty="0"/>
              <a:t>"The constructors of this class take parameters to define the target object that will be animated as well as the name of the property that will be animated. </a:t>
            </a:r>
            <a:r>
              <a:rPr lang="en-US" b="1" dirty="0"/>
              <a:t>Appropriate set/get functions are then determined internally </a:t>
            </a:r>
            <a:r>
              <a:rPr lang="en-US" dirty="0"/>
              <a:t>and the animation will call these functions as necessary to animate the property. </a:t>
            </a:r>
            <a:r>
              <a:rPr lang="en-US" dirty="0" smtClean="0"/>
              <a:t>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059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ObjectAnimator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Button class must have </a:t>
            </a:r>
            <a:r>
              <a:rPr lang="en-US" dirty="0" err="1" smtClean="0"/>
              <a:t>gety</a:t>
            </a:r>
            <a:r>
              <a:rPr lang="en-US" dirty="0" smtClean="0"/>
              <a:t> and </a:t>
            </a:r>
            <a:r>
              <a:rPr lang="en-US" dirty="0" err="1" smtClean="0"/>
              <a:t>sety</a:t>
            </a:r>
            <a:r>
              <a:rPr lang="en-US" dirty="0" smtClean="0"/>
              <a:t> methods that return and accept a float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ofFloat</a:t>
            </a:r>
            <a:r>
              <a:rPr lang="en-US" dirty="0" smtClean="0"/>
              <a:t>, </a:t>
            </a:r>
            <a:r>
              <a:rPr lang="en-US" dirty="0" err="1" smtClean="0"/>
              <a:t>ofInt</a:t>
            </a:r>
            <a:r>
              <a:rPr lang="en-US" dirty="0" smtClean="0"/>
              <a:t>, </a:t>
            </a:r>
            <a:r>
              <a:rPr lang="en-US" dirty="0" err="1" smtClean="0"/>
              <a:t>ofObject</a:t>
            </a:r>
            <a:r>
              <a:rPr lang="en-US" dirty="0" smtClean="0"/>
              <a:t>, </a:t>
            </a:r>
            <a:r>
              <a:rPr lang="en-US" dirty="0" err="1" smtClean="0"/>
              <a:t>ofMulti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88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2438400"/>
            <a:ext cx="9434111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96112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Animator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8229600" cy="55927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How does the Object animator affect the y value of the Button?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Recall Java, declared type, actual type</a:t>
            </a:r>
          </a:p>
          <a:p>
            <a:r>
              <a:rPr lang="en-US" dirty="0" smtClean="0"/>
              <a:t>What methods does allow compiler allow?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89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7000"/>
            <a:ext cx="8887206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5638800" y="3252786"/>
            <a:ext cx="381000" cy="1243014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267200" y="4495800"/>
            <a:ext cx="2576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Not a button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550451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Display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Spark Lines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Small Multiple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9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828800"/>
            <a:ext cx="8238309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1" y="3124200"/>
            <a:ext cx="5084618" cy="3779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158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Everything in Java a primitive (byte, short, int, long, float, double, char, boolean) or an Object</a:t>
            </a:r>
          </a:p>
          <a:p>
            <a:pPr lvl="1"/>
            <a:r>
              <a:rPr lang="en-US" dirty="0" smtClean="0"/>
              <a:t>arrays and </a:t>
            </a:r>
            <a:r>
              <a:rPr lang="en-US" dirty="0" err="1" smtClean="0"/>
              <a:t>Enums</a:t>
            </a:r>
            <a:r>
              <a:rPr lang="en-US" dirty="0" smtClean="0"/>
              <a:t> are Objects</a:t>
            </a:r>
          </a:p>
          <a:p>
            <a:r>
              <a:rPr lang="en-US" dirty="0" smtClean="0"/>
              <a:t>The Java virtual machine instantiates an immutable instance of </a:t>
            </a:r>
            <a:r>
              <a:rPr lang="en-US" dirty="0" err="1" smtClean="0"/>
              <a:t>java.lang.Class</a:t>
            </a:r>
            <a:r>
              <a:rPr lang="en-US" dirty="0" smtClean="0"/>
              <a:t> for every type of Object necessary in a running program</a:t>
            </a:r>
          </a:p>
          <a:p>
            <a:r>
              <a:rPr lang="en-US" dirty="0" smtClean="0"/>
              <a:t>Entry point for reflection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667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the Class </a:t>
            </a:r>
            <a:r>
              <a:rPr lang="en-US" dirty="0"/>
              <a:t>o</a:t>
            </a:r>
            <a:r>
              <a:rPr lang="en-US" dirty="0" smtClean="0"/>
              <a:t>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91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38645"/>
            <a:ext cx="594360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132282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Internals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 object may be used to access fields, methods, and constructors</a:t>
            </a:r>
          </a:p>
          <a:p>
            <a:pPr lvl="1"/>
            <a:r>
              <a:rPr lang="en-US" dirty="0" smtClean="0"/>
              <a:t>… including private members</a:t>
            </a:r>
          </a:p>
          <a:p>
            <a:r>
              <a:rPr lang="en-US" dirty="0" smtClean="0"/>
              <a:t>methods that enumerate members and methods that search for a member given a name</a:t>
            </a:r>
          </a:p>
          <a:p>
            <a:r>
              <a:rPr lang="en-US" dirty="0" smtClean="0"/>
              <a:t>Like a spy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846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112837"/>
            <a:ext cx="8991600" cy="52117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This appears to be dangerous stuff</a:t>
            </a:r>
          </a:p>
          <a:p>
            <a:r>
              <a:rPr lang="en-US" dirty="0" smtClean="0"/>
              <a:t>The ability to find out about private methods </a:t>
            </a:r>
            <a:br>
              <a:rPr lang="en-US" dirty="0" smtClean="0"/>
            </a:br>
            <a:r>
              <a:rPr lang="en-US" dirty="0" smtClean="0"/>
              <a:t>and fields</a:t>
            </a:r>
          </a:p>
          <a:p>
            <a:pPr marL="457200" lvl="1" indent="0">
              <a:buNone/>
            </a:pPr>
            <a:r>
              <a:rPr lang="en-US" dirty="0" smtClean="0"/>
              <a:t>… and even change them</a:t>
            </a:r>
          </a:p>
          <a:p>
            <a:r>
              <a:rPr lang="en-US" dirty="0" smtClean="0"/>
              <a:t>Thus many of the methods in the Class </a:t>
            </a:r>
            <a:r>
              <a:rPr lang="en-US" dirty="0" err="1" smtClean="0"/>
              <a:t>class</a:t>
            </a:r>
            <a:r>
              <a:rPr lang="en-US" dirty="0" smtClean="0"/>
              <a:t> and Reflection API throw </a:t>
            </a:r>
            <a:r>
              <a:rPr lang="en-US" dirty="0" err="1" smtClean="0"/>
              <a:t>SecurityExceptions</a:t>
            </a:r>
            <a:endParaRPr lang="en-US" dirty="0" smtClean="0"/>
          </a:p>
          <a:p>
            <a:r>
              <a:rPr lang="en-US" dirty="0" smtClean="0"/>
              <a:t>If a </a:t>
            </a:r>
            <a:r>
              <a:rPr lang="en-US" dirty="0" err="1" smtClean="0"/>
              <a:t>SecurityManager</a:t>
            </a:r>
            <a:r>
              <a:rPr lang="en-US" dirty="0" smtClean="0"/>
              <a:t> is present and permission for reflection is not granted, exceptions occur</a:t>
            </a:r>
          </a:p>
          <a:p>
            <a:r>
              <a:rPr lang="en-US" b="1" dirty="0" smtClean="0"/>
              <a:t>"If you remove this sticker, the warranty is void"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881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Enumerating Fields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94</a:t>
            </a:fld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143000"/>
            <a:ext cx="8077200" cy="230349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1" y="3657600"/>
            <a:ext cx="9926117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18841" y="6019800"/>
            <a:ext cx="4324559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-152400" y="3602182"/>
            <a:ext cx="5334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3133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Enumerating 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95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66800"/>
            <a:ext cx="7391400" cy="21313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36" y="3468307"/>
            <a:ext cx="8842664" cy="4069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79159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96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904378"/>
            <a:ext cx="7467600" cy="5953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36522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Calling 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97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3091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-228600" y="1752600"/>
            <a:ext cx="8763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-211282" y="2514600"/>
            <a:ext cx="9812482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04800" y="4724400"/>
            <a:ext cx="54864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681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of Method Calls - Animate!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98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2999"/>
            <a:ext cx="9144000" cy="5268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107686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And Then the Unthinkable Happened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99</a:t>
            </a:fld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809" y="990600"/>
            <a:ext cx="9220200" cy="5040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638800"/>
            <a:ext cx="7729682" cy="990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>
          <a:xfrm>
            <a:off x="4267200" y="5638800"/>
            <a:ext cx="18288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867400" y="6172200"/>
            <a:ext cx="19812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097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5387</TotalTime>
  <Words>2186</Words>
  <Application>Microsoft Office PowerPoint</Application>
  <PresentationFormat>On-screen Show (4:3)</PresentationFormat>
  <Paragraphs>579</Paragraphs>
  <Slides>122</Slides>
  <Notes>4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23" baseType="lpstr">
      <vt:lpstr>Office Theme</vt:lpstr>
      <vt:lpstr>CS371m - Mobile Computing</vt:lpstr>
      <vt:lpstr>2D Graphics Crash Course</vt:lpstr>
      <vt:lpstr>Using Graphics</vt:lpstr>
      <vt:lpstr>Richer UI</vt:lpstr>
      <vt:lpstr>UI Design Changes</vt:lpstr>
      <vt:lpstr>iOS 7 and iOs6</vt:lpstr>
      <vt:lpstr>sidetrack on the visual display of information</vt:lpstr>
      <vt:lpstr>Visual Display of Information</vt:lpstr>
      <vt:lpstr>Visual Display</vt:lpstr>
      <vt:lpstr>Joseph Minard  Napoleon's Invasion of Russia</vt:lpstr>
      <vt:lpstr>John Snow - Deaths from Cholera, 1854 Broad Street Outbreak (The Ghost Map)</vt:lpstr>
      <vt:lpstr>Space Debris Plot</vt:lpstr>
      <vt:lpstr>Visualizing Data</vt:lpstr>
      <vt:lpstr>All Roads</vt:lpstr>
      <vt:lpstr>Files on Disk - WinDirStats</vt:lpstr>
      <vt:lpstr>S&amp;P 500 Heat Map</vt:lpstr>
      <vt:lpstr>CS324E Heat Map</vt:lpstr>
      <vt:lpstr>CS324E Wator World</vt:lpstr>
      <vt:lpstr>Image Processing</vt:lpstr>
      <vt:lpstr>Color Histogram</vt:lpstr>
      <vt:lpstr>Histogram Equalization</vt:lpstr>
      <vt:lpstr>Revised Image</vt:lpstr>
      <vt:lpstr>PowerPoint Presentation</vt:lpstr>
      <vt:lpstr>android 2d graphics</vt:lpstr>
      <vt:lpstr>Android Graphics</vt:lpstr>
      <vt:lpstr>Two Methods for Displaying 2D Graphics</vt:lpstr>
      <vt:lpstr>Simple Graphics</vt:lpstr>
      <vt:lpstr>adding drawables to views</vt:lpstr>
      <vt:lpstr>Adding Drawables to Views</vt:lpstr>
      <vt:lpstr>Top Ten With Image Background</vt:lpstr>
      <vt:lpstr>Add ImageView to Layout</vt:lpstr>
      <vt:lpstr>ImageView Attributes</vt:lpstr>
      <vt:lpstr>Changing ImageView Programmatically</vt:lpstr>
      <vt:lpstr>drawing via a canvas</vt:lpstr>
      <vt:lpstr>Using a Canvas</vt:lpstr>
      <vt:lpstr>Requesting Redraws of a View</vt:lpstr>
      <vt:lpstr>Simple Graphics Example Add CustomView to XML</vt:lpstr>
      <vt:lpstr>Simple Example - Graphics View</vt:lpstr>
      <vt:lpstr>GraphicsView - onDraw</vt:lpstr>
      <vt:lpstr>Simple Graphics Result</vt:lpstr>
      <vt:lpstr>GuessFour</vt:lpstr>
      <vt:lpstr>Paint</vt:lpstr>
      <vt:lpstr>Anti Aliasing - The Jaggies</vt:lpstr>
      <vt:lpstr>Using the Canvas Class</vt:lpstr>
      <vt:lpstr>Paint Object</vt:lpstr>
      <vt:lpstr>Gradients</vt:lpstr>
      <vt:lpstr>Linear Gradient</vt:lpstr>
      <vt:lpstr>LinearGradient</vt:lpstr>
      <vt:lpstr>RadialGradient</vt:lpstr>
      <vt:lpstr>RadialGradient</vt:lpstr>
      <vt:lpstr>RadialGradeint</vt:lpstr>
      <vt:lpstr>SweepGradient</vt:lpstr>
      <vt:lpstr>SweepGradient</vt:lpstr>
      <vt:lpstr>SweepGradient</vt:lpstr>
      <vt:lpstr>SweepGradient</vt:lpstr>
      <vt:lpstr>SweepGradient</vt:lpstr>
      <vt:lpstr>Animation</vt:lpstr>
      <vt:lpstr>Simple Animation</vt:lpstr>
      <vt:lpstr>Simple (And Poor) Animation Approach</vt:lpstr>
      <vt:lpstr>Better Animation Loop</vt:lpstr>
      <vt:lpstr>update method</vt:lpstr>
      <vt:lpstr>tweened AnimationS</vt:lpstr>
      <vt:lpstr>Simple Animations</vt:lpstr>
      <vt:lpstr>Tweened Animations</vt:lpstr>
      <vt:lpstr>Tweened Animations</vt:lpstr>
      <vt:lpstr>Guess Four res/anim</vt:lpstr>
      <vt:lpstr>GuessFour res/anim</vt:lpstr>
      <vt:lpstr>GuessFour Example</vt:lpstr>
      <vt:lpstr>More Tweened Examples</vt:lpstr>
      <vt:lpstr>More Tweened Examples</vt:lpstr>
      <vt:lpstr>Up and Down Animation</vt:lpstr>
      <vt:lpstr>Moving Button Activity</vt:lpstr>
      <vt:lpstr>Tweened Animation</vt:lpstr>
      <vt:lpstr>Change Background Color</vt:lpstr>
      <vt:lpstr>property animations   -Available POST GINgerbread</vt:lpstr>
      <vt:lpstr>Property Animations</vt:lpstr>
      <vt:lpstr>Property Animation - Classes</vt:lpstr>
      <vt:lpstr>Some Animations Simple</vt:lpstr>
      <vt:lpstr>ViewPropertyAnimator Example</vt:lpstr>
      <vt:lpstr>More Complex Property Animation</vt:lpstr>
      <vt:lpstr>Button Class</vt:lpstr>
      <vt:lpstr>ObjectAnimator</vt:lpstr>
      <vt:lpstr>??????</vt:lpstr>
      <vt:lpstr>A Sidetrack on Reflection</vt:lpstr>
      <vt:lpstr>Reflection</vt:lpstr>
      <vt:lpstr>Why Reflection</vt:lpstr>
      <vt:lpstr>Recall: Property Animation</vt:lpstr>
      <vt:lpstr>ObjectAnimator Example</vt:lpstr>
      <vt:lpstr>Object Animator</vt:lpstr>
      <vt:lpstr>Class objects</vt:lpstr>
      <vt:lpstr>Getting the Class object</vt:lpstr>
      <vt:lpstr>Accessing Internals</vt:lpstr>
      <vt:lpstr>Security</vt:lpstr>
      <vt:lpstr>Enumerating Fields</vt:lpstr>
      <vt:lpstr>Enumerating Methods</vt:lpstr>
      <vt:lpstr>Calling Methods</vt:lpstr>
      <vt:lpstr>Calling Methods</vt:lpstr>
      <vt:lpstr>Results of Method Calls - Animate!</vt:lpstr>
      <vt:lpstr>And Then the Unthinkable Happened</vt:lpstr>
      <vt:lpstr>Recall Button Class</vt:lpstr>
      <vt:lpstr>But final is safe, right????</vt:lpstr>
      <vt:lpstr>Result of changeString</vt:lpstr>
      <vt:lpstr>Oh the Humanity</vt:lpstr>
      <vt:lpstr>Client Code</vt:lpstr>
      <vt:lpstr>Result</vt:lpstr>
      <vt:lpstr>rendering with complex calculations</vt:lpstr>
      <vt:lpstr>More Complex Graphics</vt:lpstr>
      <vt:lpstr>Using a SurfaceView</vt:lpstr>
      <vt:lpstr>Simple Example</vt:lpstr>
      <vt:lpstr>Implement SurfaceHolder.Callback methods</vt:lpstr>
      <vt:lpstr>Prevent Runaway Threads!</vt:lpstr>
      <vt:lpstr>Inner Class for Thread</vt:lpstr>
      <vt:lpstr>Run Method in StaticThread</vt:lpstr>
      <vt:lpstr>Demo run()</vt:lpstr>
      <vt:lpstr>Remove Flicker / Jitter</vt:lpstr>
      <vt:lpstr>Alternative</vt:lpstr>
      <vt:lpstr>Separate Bitmap</vt:lpstr>
      <vt:lpstr>Updates to Bitmap</vt:lpstr>
      <vt:lpstr>Demo Alt Version of run()</vt:lpstr>
      <vt:lpstr>Animations</vt:lpstr>
      <vt:lpstr>Checking Frame Rate</vt:lpstr>
      <vt:lpstr>Controlling Frame Rate</vt:lpstr>
    </vt:vector>
  </TitlesOfParts>
  <Company>University of Texas at Austin Computer Science Dept.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CS378 - Mobile Computing</dc:title>
  <dc:creator>Michael D. Scott</dc:creator>
  <cp:lastModifiedBy>Michael D. Scott</cp:lastModifiedBy>
  <cp:revision>215</cp:revision>
  <cp:lastPrinted>2012-01-30T16:00:04Z</cp:lastPrinted>
  <dcterms:created xsi:type="dcterms:W3CDTF">2012-01-17T18:47:14Z</dcterms:created>
  <dcterms:modified xsi:type="dcterms:W3CDTF">2016-05-25T20:44:38Z</dcterms:modified>
</cp:coreProperties>
</file>